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9A585A-BE95-4A6B-8730-EABEE8726FC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53ADAD7-C5B2-4873-8EF8-CB9EF47030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585A-BE95-4A6B-8730-EABEE8726FC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DAD7-C5B2-4873-8EF8-CB9EF47030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585A-BE95-4A6B-8730-EABEE8726FC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DAD7-C5B2-4873-8EF8-CB9EF47030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9A585A-BE95-4A6B-8730-EABEE8726FC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3ADAD7-C5B2-4873-8EF8-CB9EF47030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9A585A-BE95-4A6B-8730-EABEE8726FC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53ADAD7-C5B2-4873-8EF8-CB9EF47030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585A-BE95-4A6B-8730-EABEE8726FC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DAD7-C5B2-4873-8EF8-CB9EF47030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585A-BE95-4A6B-8730-EABEE8726FC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DAD7-C5B2-4873-8EF8-CB9EF47030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9A585A-BE95-4A6B-8730-EABEE8726FC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3ADAD7-C5B2-4873-8EF8-CB9EF47030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A585A-BE95-4A6B-8730-EABEE8726FC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DAD7-C5B2-4873-8EF8-CB9EF47030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9A585A-BE95-4A6B-8730-EABEE8726FC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3ADAD7-C5B2-4873-8EF8-CB9EF47030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9A585A-BE95-4A6B-8730-EABEE8726FC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3ADAD7-C5B2-4873-8EF8-CB9EF47030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9A585A-BE95-4A6B-8730-EABEE8726FCE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3ADAD7-C5B2-4873-8EF8-CB9EF47030E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67600" cy="1143000"/>
          </a:xfrm>
        </p:spPr>
        <p:txBody>
          <a:bodyPr>
            <a:normAutofit/>
          </a:bodyPr>
          <a:lstStyle/>
          <a:p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Výukový materiál vytvořený v rámci projektu „EU peníze školám“</a:t>
            </a:r>
            <a:r>
              <a:rPr lang="cs-CZ" sz="1800" dirty="0" smtClean="0">
                <a:solidFill>
                  <a:prstClr val="black"/>
                </a:solidFill>
              </a:rPr>
              <a:t/>
            </a:r>
            <a:br>
              <a:rPr lang="cs-CZ" sz="1800" dirty="0" smtClean="0">
                <a:solidFill>
                  <a:prstClr val="black"/>
                </a:solidFill>
              </a:rPr>
            </a:br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380" y="1196753"/>
            <a:ext cx="6095239" cy="1152127"/>
          </a:xfrm>
          <a:noFill/>
        </p:spPr>
      </p:pic>
      <p:sp>
        <p:nvSpPr>
          <p:cNvPr id="7" name="Obdélník 6"/>
          <p:cNvSpPr/>
          <p:nvPr/>
        </p:nvSpPr>
        <p:spPr>
          <a:xfrm>
            <a:off x="755576" y="2348880"/>
            <a:ext cx="7056784" cy="4136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b="1" cap="all" spc="250" dirty="0">
                <a:latin typeface="Arial" pitchFamily="34" charset="0"/>
                <a:cs typeface="Arial" pitchFamily="34" charset="0"/>
              </a:rPr>
              <a:t>Škola: Střední škola právní – </a:t>
            </a:r>
            <a:r>
              <a:rPr lang="cs-CZ" b="1" cap="all" spc="250" dirty="0" err="1">
                <a:latin typeface="Arial" pitchFamily="34" charset="0"/>
                <a:cs typeface="Arial" pitchFamily="34" charset="0"/>
              </a:rPr>
              <a:t>Právní</a:t>
            </a:r>
            <a:r>
              <a:rPr lang="cs-CZ" b="1" cap="all" spc="250" dirty="0">
                <a:latin typeface="Arial" pitchFamily="34" charset="0"/>
                <a:cs typeface="Arial" pitchFamily="34" charset="0"/>
              </a:rPr>
              <a:t> akademie, s.r.o.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b="1" cap="all" spc="250" dirty="0">
                <a:latin typeface="Arial" pitchFamily="34" charset="0"/>
                <a:cs typeface="Arial" pitchFamily="34" charset="0"/>
              </a:rPr>
              <a:t>Typ šablony: III/2 Inovace a zkvalitnění výuky prostřednictvím ICT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b="1" cap="all" spc="250" dirty="0">
                <a:latin typeface="Arial" pitchFamily="34" charset="0"/>
                <a:cs typeface="Arial" pitchFamily="34" charset="0"/>
              </a:rPr>
              <a:t>Projekt: CZ.1.07/1.5.00/34.0236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b="1" cap="all" spc="250" dirty="0">
                <a:latin typeface="Arial" pitchFamily="34" charset="0"/>
                <a:cs typeface="Arial" pitchFamily="34" charset="0"/>
              </a:rPr>
              <a:t>Tematická oblast: Personalistika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b="1" cap="all" spc="250" dirty="0">
                <a:latin typeface="Arial" pitchFamily="34" charset="0"/>
                <a:cs typeface="Arial" pitchFamily="34" charset="0"/>
              </a:rPr>
              <a:t>Autor: Ing. Iveta </a:t>
            </a:r>
            <a:r>
              <a:rPr lang="cs-CZ" b="1" cap="all" spc="250" dirty="0" err="1">
                <a:latin typeface="Arial" pitchFamily="34" charset="0"/>
                <a:cs typeface="Arial" pitchFamily="34" charset="0"/>
              </a:rPr>
              <a:t>Kubistová</a:t>
            </a:r>
            <a:endParaRPr lang="cs-CZ" b="1" cap="all" spc="25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b="1" cap="all" spc="250" dirty="0">
                <a:latin typeface="Arial" pitchFamily="34" charset="0"/>
                <a:cs typeface="Arial" pitchFamily="34" charset="0"/>
              </a:rPr>
              <a:t>Téma: </a:t>
            </a:r>
            <a:r>
              <a:rPr lang="cs-CZ" b="1" cap="all" spc="250" dirty="0" smtClean="0">
                <a:latin typeface="Arial" pitchFamily="34" charset="0"/>
                <a:cs typeface="Arial" pitchFamily="34" charset="0"/>
              </a:rPr>
              <a:t>podpora v nezaměstnanosti</a:t>
            </a:r>
            <a:endParaRPr lang="cs-CZ" b="1" cap="all" spc="25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b="1" cap="all" spc="250" dirty="0">
                <a:latin typeface="Arial" pitchFamily="34" charset="0"/>
                <a:cs typeface="Arial" pitchFamily="34" charset="0"/>
              </a:rPr>
              <a:t>Číslo materiálu</a:t>
            </a:r>
            <a:r>
              <a:rPr lang="cs-CZ" b="1" cap="all" spc="250">
                <a:latin typeface="Arial" pitchFamily="34" charset="0"/>
                <a:cs typeface="Arial" pitchFamily="34" charset="0"/>
              </a:rPr>
              <a:t>: </a:t>
            </a:r>
            <a:r>
              <a:rPr lang="cs-CZ" b="1" cap="all" spc="250" smtClean="0">
                <a:latin typeface="Arial" pitchFamily="34" charset="0"/>
                <a:cs typeface="Arial" pitchFamily="34" charset="0"/>
              </a:rPr>
              <a:t>VY_32_INOVACE_PE_16_podpora </a:t>
            </a:r>
            <a:r>
              <a:rPr lang="cs-CZ" b="1" cap="all" spc="250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cs-CZ" b="1" cap="all" spc="250" dirty="0" err="1" smtClean="0">
                <a:latin typeface="Arial" pitchFamily="34" charset="0"/>
                <a:cs typeface="Arial" pitchFamily="34" charset="0"/>
              </a:rPr>
              <a:t>nezamestnanosti</a:t>
            </a:r>
            <a:endParaRPr lang="cs-CZ" b="1" cap="all" spc="25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b="1" cap="all" spc="250" dirty="0">
                <a:latin typeface="Arial" pitchFamily="34" charset="0"/>
                <a:cs typeface="Arial" pitchFamily="34" charset="0"/>
              </a:rPr>
              <a:t>Datum tvorby: </a:t>
            </a:r>
            <a:r>
              <a:rPr lang="cs-CZ" b="1" cap="all" spc="250" dirty="0" smtClean="0">
                <a:latin typeface="Arial" pitchFamily="34" charset="0"/>
                <a:cs typeface="Arial" pitchFamily="34" charset="0"/>
              </a:rPr>
              <a:t>26.02.2013</a:t>
            </a:r>
            <a:endParaRPr lang="cs-CZ" b="1" cap="all" spc="25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b="1" cap="all" spc="250" dirty="0">
                <a:latin typeface="Arial" pitchFamily="34" charset="0"/>
                <a:cs typeface="Arial" pitchFamily="34" charset="0"/>
              </a:rPr>
              <a:t>Klíčová slova: </a:t>
            </a:r>
            <a:r>
              <a:rPr lang="cs-CZ" b="1" cap="all" spc="250" dirty="0" smtClean="0">
                <a:latin typeface="Arial" pitchFamily="34" charset="0"/>
                <a:cs typeface="Arial" pitchFamily="34" charset="0"/>
              </a:rPr>
              <a:t>uchazeč </a:t>
            </a:r>
            <a:r>
              <a:rPr lang="cs-CZ" b="1" cap="all" spc="250" dirty="0">
                <a:latin typeface="Arial" pitchFamily="34" charset="0"/>
                <a:cs typeface="Arial" pitchFamily="34" charset="0"/>
              </a:rPr>
              <a:t>o </a:t>
            </a:r>
            <a:r>
              <a:rPr lang="cs-CZ" b="1" cap="all" spc="250" dirty="0" smtClean="0">
                <a:latin typeface="Arial" pitchFamily="34" charset="0"/>
                <a:cs typeface="Arial" pitchFamily="34" charset="0"/>
              </a:rPr>
              <a:t>práci, podpůrčí doba</a:t>
            </a:r>
            <a:endParaRPr lang="cs-CZ" b="1" cap="all" spc="25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b="1" cap="all" spc="250" dirty="0">
                <a:latin typeface="Arial" pitchFamily="34" charset="0"/>
                <a:cs typeface="Arial" pitchFamily="34" charset="0"/>
              </a:rPr>
              <a:t>Anotace: soubor slouží objasnění problematiky </a:t>
            </a:r>
            <a:r>
              <a:rPr lang="cs-CZ" b="1" cap="all" spc="250" dirty="0" smtClean="0">
                <a:latin typeface="Arial" pitchFamily="34" charset="0"/>
                <a:cs typeface="Arial" pitchFamily="34" charset="0"/>
              </a:rPr>
              <a:t>podpory v nezaměstnanosti</a:t>
            </a:r>
            <a:endParaRPr lang="cs-CZ" b="1" cap="all" spc="25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Nárok na podporu</a:t>
            </a:r>
            <a:endParaRPr lang="cs-CZ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Vzniká uchazeči, který pracoval či podnikal alespoň 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 měsíců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za poslední 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roky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Podpora se vyplácí po tzv. 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podpůrčí dobu</a:t>
            </a:r>
            <a:endParaRPr lang="cs-CZ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861048"/>
            <a:ext cx="1869034" cy="1773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>
            <a:no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Doba podpory  v nezaměstnanosti</a:t>
            </a:r>
            <a:endParaRPr lang="cs-CZ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Do  50 let věku – 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5 měsíců</a:t>
            </a:r>
          </a:p>
          <a:p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Nad 50 let do 55 let – 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8 měsíců</a:t>
            </a:r>
          </a:p>
          <a:p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Nad 55 let věku – 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11 měsíců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Výše podpory</a:t>
            </a:r>
            <a:endParaRPr lang="cs-CZ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První 2 měsíce 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65%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předchozího výdělku</a:t>
            </a:r>
          </a:p>
          <a:p>
            <a:pPr>
              <a:buFont typeface="Courier New" pitchFamily="49" charset="0"/>
              <a:buChar char="o"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Další 2 měsíce 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50%</a:t>
            </a:r>
          </a:p>
          <a:p>
            <a:pPr>
              <a:buFont typeface="Courier New" pitchFamily="49" charset="0"/>
              <a:buChar char="o"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Zbytek podpůrčí doby 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45% 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rekvalifikace</a:t>
            </a:r>
            <a:endParaRPr lang="cs-CZ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Při rekvalifikaci 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60% po dobu rekvalifikace</a:t>
            </a:r>
          </a:p>
          <a:p>
            <a:pPr>
              <a:buFont typeface="Courier New" pitchFamily="49" charset="0"/>
              <a:buChar char="o"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Max. výše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podpory činí 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13280,- Kč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(při rekvalifikaci 14883,- Kč)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Úkol: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Paní Volná (39 let) pracovala jako prodavačka v potravinách a v posledních pěti letech činila její průměrná mzda 9600,- Kč. Nyní přišla o zaměstnání a je evidována na úřadu práce.</a:t>
            </a:r>
          </a:p>
          <a:p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Má nárok na podporu v nezaměstnanosti? </a:t>
            </a:r>
          </a:p>
          <a:p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Ano, má nárok na podporu.</a:t>
            </a:r>
            <a:endParaRPr lang="cs-CZ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V sešitu vypočítejte: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Jaká bude výše podpory v nezaměstnanosti u paní Volné a po jakou dobu?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První 2 měsíce to bude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6240,- Kč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(65% z 9600,-).</a:t>
            </a:r>
          </a:p>
          <a:p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Druhé 2 měsíce to bude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4800,- Kč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(50% z 9600,-).</a:t>
            </a:r>
          </a:p>
          <a:p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Poslední měsíc to bude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4320,-Kč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(45% z 9600,-).</a:t>
            </a: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Celková podpůrčí doba u paní Volné je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měsíců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Zdroje: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Klínský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Münch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Chromá : Ekonomika, Ekonomická a Finanční gramotnost pro střední školy, 2010,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Eduko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ISBN:  978-80- 87204-21-4  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Vlastní zdroje autorky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Galerie Klipart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324</Words>
  <Application>Microsoft Office PowerPoint</Application>
  <PresentationFormat>Předvádění na obrazovce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Arkýř</vt:lpstr>
      <vt:lpstr>Výukový materiál vytvořený v rámci projektu „EU peníze školám“ </vt:lpstr>
      <vt:lpstr>Nárok na podporu</vt:lpstr>
      <vt:lpstr>Doba podpory  v nezaměstnanosti</vt:lpstr>
      <vt:lpstr>Výše podpory</vt:lpstr>
      <vt:lpstr>rekvalifikace</vt:lpstr>
      <vt:lpstr>Úkol:</vt:lpstr>
      <vt:lpstr>V sešitu vypočítejte:</vt:lpstr>
      <vt:lpstr>Zdroje: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vytvořený v rámci projektu „EU peníze školám“</dc:title>
  <dc:creator>iveta</dc:creator>
  <cp:lastModifiedBy>kabinet</cp:lastModifiedBy>
  <cp:revision>11</cp:revision>
  <dcterms:created xsi:type="dcterms:W3CDTF">2013-02-25T18:41:35Z</dcterms:created>
  <dcterms:modified xsi:type="dcterms:W3CDTF">2013-06-21T07:07:14Z</dcterms:modified>
</cp:coreProperties>
</file>