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5523-0848-4ADB-93E7-223FBDE6EA6B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49E212-9310-4CAF-82CA-2A0FA06B67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5523-0848-4ADB-93E7-223FBDE6EA6B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9E212-9310-4CAF-82CA-2A0FA06B67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5523-0848-4ADB-93E7-223FBDE6EA6B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9E212-9310-4CAF-82CA-2A0FA06B67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5523-0848-4ADB-93E7-223FBDE6EA6B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9E212-9310-4CAF-82CA-2A0FA06B67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5523-0848-4ADB-93E7-223FBDE6EA6B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9E212-9310-4CAF-82CA-2A0FA06B67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5523-0848-4ADB-93E7-223FBDE6EA6B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9E212-9310-4CAF-82CA-2A0FA06B67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5523-0848-4ADB-93E7-223FBDE6EA6B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9E212-9310-4CAF-82CA-2A0FA06B67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5523-0848-4ADB-93E7-223FBDE6EA6B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9E212-9310-4CAF-82CA-2A0FA06B67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5523-0848-4ADB-93E7-223FBDE6EA6B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9E212-9310-4CAF-82CA-2A0FA06B67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5523-0848-4ADB-93E7-223FBDE6EA6B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9E212-9310-4CAF-82CA-2A0FA06B67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5523-0848-4ADB-93E7-223FBDE6EA6B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9E212-9310-4CAF-82CA-2A0FA06B67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9855523-0848-4ADB-93E7-223FBDE6EA6B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D49E212-9310-4CAF-82CA-2A0FA06B67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28800"/>
          </a:xfrm>
        </p:spPr>
        <p:txBody>
          <a:bodyPr/>
          <a:lstStyle/>
          <a:p>
            <a:pPr algn="just"/>
            <a:r>
              <a:rPr lang="cs-CZ" sz="2000" dirty="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Výukový materiál vytvořený v rámci projektu „EU peníze školám“</a:t>
            </a:r>
            <a:br>
              <a:rPr lang="cs-CZ" sz="2000" dirty="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obrázek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47664" y="764704"/>
            <a:ext cx="6095239" cy="1152128"/>
          </a:xfrm>
          <a:noFill/>
        </p:spPr>
      </p:pic>
      <p:sp>
        <p:nvSpPr>
          <p:cNvPr id="9" name="Obdélník 8"/>
          <p:cNvSpPr/>
          <p:nvPr/>
        </p:nvSpPr>
        <p:spPr>
          <a:xfrm>
            <a:off x="1165564" y="2852936"/>
            <a:ext cx="633670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Škola: Střední škola právní – Právní akademie, s.r.o.</a:t>
            </a:r>
          </a:p>
          <a:p>
            <a:r>
              <a:rPr lang="cs-CZ" dirty="0" smtClean="0"/>
              <a:t>Typ šablony: III/2 Inovace a zkvalitnění výuky prostřednictvím ICT</a:t>
            </a:r>
          </a:p>
          <a:p>
            <a:r>
              <a:rPr lang="cs-CZ" dirty="0" smtClean="0"/>
              <a:t>Projekt: CZ.1.07/1.5.00/34.0236</a:t>
            </a:r>
          </a:p>
          <a:p>
            <a:r>
              <a:rPr lang="cs-CZ" dirty="0" smtClean="0"/>
              <a:t>Tematická oblast: Mikroekonomie</a:t>
            </a:r>
          </a:p>
          <a:p>
            <a:r>
              <a:rPr lang="cs-CZ" dirty="0" smtClean="0"/>
              <a:t>Autor: Ing. Iveta </a:t>
            </a:r>
            <a:r>
              <a:rPr lang="cs-CZ" dirty="0" err="1" smtClean="0"/>
              <a:t>Kubistová</a:t>
            </a:r>
            <a:endParaRPr lang="cs-CZ" dirty="0" smtClean="0"/>
          </a:p>
          <a:p>
            <a:r>
              <a:rPr lang="cs-CZ" dirty="0" smtClean="0"/>
              <a:t>Téma: Poptávka</a:t>
            </a:r>
          </a:p>
          <a:p>
            <a:r>
              <a:rPr lang="cs-CZ" dirty="0" smtClean="0"/>
              <a:t>Číslo materiálu: VY_32_INOVACE_EK_06_ </a:t>
            </a:r>
            <a:r>
              <a:rPr lang="cs-CZ" dirty="0" err="1" smtClean="0"/>
              <a:t>poptavka</a:t>
            </a:r>
            <a:endParaRPr lang="cs-CZ" dirty="0" smtClean="0"/>
          </a:p>
          <a:p>
            <a:r>
              <a:rPr lang="cs-CZ" dirty="0" smtClean="0"/>
              <a:t>Datum tvorby: 11. 12. 2012</a:t>
            </a:r>
          </a:p>
          <a:p>
            <a:r>
              <a:rPr lang="cs-CZ" dirty="0" smtClean="0"/>
              <a:t>Klíčová slova: cena, poptávka, trh  </a:t>
            </a:r>
          </a:p>
          <a:p>
            <a:r>
              <a:rPr lang="cs-CZ" dirty="0" smtClean="0"/>
              <a:t>Anotace: výklad a procvičeni </a:t>
            </a:r>
            <a:r>
              <a:rPr lang="cs-CZ" smtClean="0"/>
              <a:t>učiva 2.roč.EKO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8684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2088232"/>
          </a:xfrm>
        </p:spPr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cs-CZ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</a:br>
            <a:r>
              <a:rPr lang="cs-CZ" b="1" dirty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cs-CZ" b="1" dirty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</a:br>
            <a:r>
              <a:rPr lang="cs-CZ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cs-CZ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</a:br>
            <a:r>
              <a:rPr lang="cs-CZ" b="1" dirty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cs-CZ" b="1" dirty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</a:br>
            <a:r>
              <a:rPr lang="cs-CZ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cs-CZ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</a:br>
            <a:r>
              <a:rPr lang="cs-CZ" b="1" dirty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cs-CZ" b="1" dirty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</a:br>
            <a:r>
              <a:rPr lang="cs-CZ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cs-CZ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</a:br>
            <a:r>
              <a:rPr lang="cs-CZ" b="1" dirty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cs-CZ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                                                </a:t>
            </a:r>
            <a:r>
              <a:rPr lang="cs-CZ" sz="4400" b="1" dirty="0" smtClean="0">
                <a:solidFill>
                  <a:srgbClr val="FF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Poptávka</a:t>
            </a:r>
            <a:r>
              <a:rPr lang="cs-CZ" b="1" dirty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cs-CZ" b="1" dirty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endParaRPr lang="cs-CZ" sz="2800" dirty="0" smtClean="0">
              <a:solidFill>
                <a:srgbClr val="FF000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>
              <a:spcAft>
                <a:spcPts val="0"/>
              </a:spcAft>
            </a:pPr>
            <a:r>
              <a:rPr lang="cs-CZ" sz="2800" dirty="0" smtClean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Definice:</a:t>
            </a:r>
          </a:p>
          <a:p>
            <a:pPr>
              <a:spcAft>
                <a:spcPts val="0"/>
              </a:spcAft>
            </a:pPr>
            <a:endParaRPr lang="cs-CZ" sz="2800" dirty="0">
              <a:solidFill>
                <a:srgbClr val="FF000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lvl="0">
              <a:buFont typeface="Symbol"/>
              <a:buChar char=""/>
              <a:tabLst>
                <a:tab pos="457200" algn="l"/>
              </a:tabLst>
            </a:pPr>
            <a:r>
              <a:rPr lang="cs-CZ" dirty="0" smtClean="0">
                <a:latin typeface="Arial" pitchFamily="34" charset="0"/>
                <a:ea typeface="Times New Roman"/>
                <a:cs typeface="Arial" pitchFamily="34" charset="0"/>
              </a:rPr>
              <a:t>Poptávka </a:t>
            </a:r>
            <a:r>
              <a:rPr lang="cs-CZ" dirty="0">
                <a:latin typeface="Arial" pitchFamily="34" charset="0"/>
                <a:ea typeface="Times New Roman"/>
                <a:cs typeface="Arial" pitchFamily="34" charset="0"/>
              </a:rPr>
              <a:t>je takové </a:t>
            </a:r>
            <a:r>
              <a:rPr lang="cs-CZ" dirty="0">
                <a:solidFill>
                  <a:srgbClr val="00B050"/>
                </a:solidFill>
                <a:latin typeface="Arial" pitchFamily="34" charset="0"/>
                <a:ea typeface="Times New Roman"/>
                <a:cs typeface="Arial" pitchFamily="34" charset="0"/>
              </a:rPr>
              <a:t>množství zboží</a:t>
            </a:r>
            <a:r>
              <a:rPr lang="cs-CZ" dirty="0">
                <a:latin typeface="Arial" pitchFamily="34" charset="0"/>
                <a:ea typeface="Times New Roman"/>
                <a:cs typeface="Arial" pitchFamily="34" charset="0"/>
              </a:rPr>
              <a:t>, které jsou kupující </a:t>
            </a:r>
            <a:r>
              <a:rPr lang="cs-CZ" dirty="0">
                <a:solidFill>
                  <a:srgbClr val="00B050"/>
                </a:solidFill>
                <a:latin typeface="Arial" pitchFamily="34" charset="0"/>
                <a:ea typeface="Times New Roman"/>
                <a:cs typeface="Arial" pitchFamily="34" charset="0"/>
              </a:rPr>
              <a:t>ochotni</a:t>
            </a:r>
            <a:r>
              <a:rPr lang="cs-CZ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cs-CZ" dirty="0">
                <a:solidFill>
                  <a:srgbClr val="00B050"/>
                </a:solidFill>
                <a:latin typeface="Arial" pitchFamily="34" charset="0"/>
                <a:ea typeface="Times New Roman"/>
                <a:cs typeface="Arial" pitchFamily="34" charset="0"/>
              </a:rPr>
              <a:t>koupit</a:t>
            </a:r>
            <a:r>
              <a:rPr lang="cs-CZ" dirty="0">
                <a:latin typeface="Arial" pitchFamily="34" charset="0"/>
                <a:ea typeface="Times New Roman"/>
                <a:cs typeface="Arial" pitchFamily="34" charset="0"/>
              </a:rPr>
              <a:t> za určitou </a:t>
            </a:r>
            <a:r>
              <a:rPr lang="cs-CZ" dirty="0" smtClean="0">
                <a:solidFill>
                  <a:srgbClr val="00B050"/>
                </a:solidFill>
                <a:latin typeface="Arial" pitchFamily="34" charset="0"/>
                <a:ea typeface="Times New Roman"/>
                <a:cs typeface="Arial" pitchFamily="34" charset="0"/>
              </a:rPr>
              <a:t>cenu.</a:t>
            </a:r>
            <a:endParaRPr lang="cs-CZ" dirty="0">
              <a:solidFill>
                <a:srgbClr val="00B05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313" y="4238290"/>
            <a:ext cx="1095375" cy="171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6081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76872"/>
          </a:xfrm>
        </p:spPr>
        <p:txBody>
          <a:bodyPr/>
          <a:lstStyle/>
          <a:p>
            <a:r>
              <a:rPr lang="cs-CZ" sz="4400" b="1" dirty="0">
                <a:solidFill>
                  <a:srgbClr val="0000FF"/>
                </a:solidFill>
                <a:latin typeface="Arial" pitchFamily="34" charset="0"/>
                <a:ea typeface="Times New Roman"/>
                <a:cs typeface="Arial" pitchFamily="34" charset="0"/>
              </a:rPr>
              <a:t>Rozbor definice</a:t>
            </a:r>
            <a:r>
              <a:rPr lang="cs-CZ" dirty="0">
                <a:latin typeface="Arial" pitchFamily="34" charset="0"/>
                <a:ea typeface="Times New Roman"/>
                <a:cs typeface="Arial" pitchFamily="34" charset="0"/>
              </a:rPr>
              <a:t/>
            </a:r>
            <a:br>
              <a:rPr lang="cs-CZ" dirty="0">
                <a:latin typeface="Arial" pitchFamily="34" charset="0"/>
                <a:ea typeface="Times New Roman"/>
                <a:cs typeface="Arial" pitchFamily="34" charset="0"/>
              </a:rPr>
            </a:b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3877891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Ochota </a:t>
            </a:r>
            <a:r>
              <a:rPr lang="cs-CZ" dirty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kupujících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 závisí na mnoha faktorech, ale tím rozhodujícím je </a:t>
            </a:r>
            <a:r>
              <a:rPr lang="cs-CZ" b="1" u="sng" dirty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cena </a:t>
            </a:r>
            <a:r>
              <a:rPr lang="cs-CZ" b="1" u="sng" dirty="0" smtClean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zboží</a:t>
            </a:r>
          </a:p>
          <a:p>
            <a:pPr>
              <a:spcAft>
                <a:spcPts val="0"/>
              </a:spcAft>
            </a:pPr>
            <a:endParaRPr lang="cs-CZ" dirty="0">
              <a:solidFill>
                <a:srgbClr val="FF000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lvl="0">
              <a:buFont typeface="Symbol"/>
              <a:buChar char=""/>
              <a:tabLst>
                <a:tab pos="457200" algn="l"/>
              </a:tabLst>
            </a:pPr>
            <a:r>
              <a:rPr lang="cs-CZ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Kupující reagují na </a:t>
            </a:r>
            <a:r>
              <a:rPr lang="cs-CZ" dirty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zvýšení ceny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 tak, že jsou ochotni si koupit </a:t>
            </a:r>
            <a:r>
              <a:rPr lang="cs-CZ" dirty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menší množství zboží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než 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dříve</a:t>
            </a:r>
          </a:p>
          <a:p>
            <a:pPr lvl="0">
              <a:buFont typeface="Symbol"/>
              <a:buChar char=""/>
              <a:tabLst>
                <a:tab pos="457200" algn="l"/>
              </a:tabLst>
            </a:pPr>
            <a:endParaRPr lang="cs-CZ" dirty="0" smtClean="0">
              <a:solidFill>
                <a:schemeClr val="tx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lvl="0">
              <a:buFont typeface="Symbol"/>
              <a:buChar char=""/>
              <a:tabLst>
                <a:tab pos="457200" algn="l"/>
              </a:tabLst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Při </a:t>
            </a:r>
            <a:r>
              <a:rPr lang="cs-CZ" dirty="0">
                <a:solidFill>
                  <a:srgbClr val="00B050"/>
                </a:solidFill>
                <a:latin typeface="Arial" pitchFamily="34" charset="0"/>
                <a:ea typeface="Times New Roman"/>
                <a:cs typeface="Arial" pitchFamily="34" charset="0"/>
              </a:rPr>
              <a:t>snížení ceny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 kupující reagují tak, že by si rádi koupili </a:t>
            </a:r>
            <a:r>
              <a:rPr lang="cs-CZ" dirty="0">
                <a:solidFill>
                  <a:srgbClr val="00B050"/>
                </a:solidFill>
                <a:latin typeface="Arial" pitchFamily="34" charset="0"/>
                <a:ea typeface="Times New Roman"/>
                <a:cs typeface="Arial" pitchFamily="34" charset="0"/>
              </a:rPr>
              <a:t>větší množství zboží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552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u="sng" dirty="0" smtClean="0">
                <a:latin typeface="Arial" pitchFamily="34" charset="0"/>
                <a:cs typeface="Arial" pitchFamily="34" charset="0"/>
              </a:rPr>
              <a:t>Zákon </a:t>
            </a:r>
            <a:r>
              <a:rPr lang="cs-CZ" sz="4400" b="1" u="sng" dirty="0">
                <a:latin typeface="Arial" pitchFamily="34" charset="0"/>
                <a:cs typeface="Arial" pitchFamily="34" charset="0"/>
              </a:rPr>
              <a:t>klesající poptávky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cs-CZ" b="1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b="1" dirty="0" smtClean="0">
                <a:latin typeface="Arial" pitchFamily="34" charset="0"/>
                <a:cs typeface="Arial" pitchFamily="34" charset="0"/>
              </a:rPr>
              <a:t>Poptávané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množství zboží se mění v opačném směru než cena </a:t>
            </a:r>
            <a:r>
              <a:rPr lang="cs-CZ" b="1" dirty="0">
                <a:latin typeface="Arial" pitchFamily="34" charset="0"/>
                <a:cs typeface="Arial" pitchFamily="34" charset="0"/>
                <a:sym typeface="Wingdings"/>
              </a:rPr>
              <a:t>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nebo-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li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: </a:t>
            </a:r>
          </a:p>
          <a:p>
            <a:pPr lvl="0"/>
            <a:endParaRPr lang="cs-CZ" b="1" u="sng" dirty="0">
              <a:latin typeface="Arial" pitchFamily="34" charset="0"/>
              <a:cs typeface="Arial" pitchFamily="34" charset="0"/>
            </a:endParaRPr>
          </a:p>
          <a:p>
            <a:pPr lvl="0"/>
            <a:endParaRPr lang="cs-CZ" b="1" u="sng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 rostoucí cenou klesá množství poptávaného zboží</a:t>
            </a:r>
            <a:endParaRPr lang="cs-CZ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131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4248472"/>
          </a:xfrm>
        </p:spPr>
        <p:txBody>
          <a:bodyPr/>
          <a:lstStyle/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Otázky ?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doplňte následující počty kupujících do tabulky:</a:t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625, 100,  500, 330, </a:t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8568980"/>
              </p:ext>
            </p:extLst>
          </p:nvPr>
        </p:nvGraphicFramePr>
        <p:xfrm>
          <a:off x="467544" y="2564904"/>
          <a:ext cx="8229600" cy="3528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705678">
                <a:tc>
                  <a:txBody>
                    <a:bodyPr/>
                    <a:lstStyle/>
                    <a:p>
                      <a:r>
                        <a:rPr lang="cs-CZ" dirty="0" smtClean="0"/>
                        <a:t>Cena pomerančů za kg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 kupujících</a:t>
                      </a:r>
                      <a:endParaRPr lang="cs-CZ" dirty="0"/>
                    </a:p>
                  </a:txBody>
                  <a:tcPr/>
                </a:tc>
              </a:tr>
              <a:tr h="705678"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705678"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05678"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05678"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9801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Zdroje: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Galerie Klipart</a:t>
            </a:r>
            <a:endParaRPr lang="cs-CZ" dirty="0"/>
          </a:p>
          <a:p>
            <a:r>
              <a:rPr lang="cs-CZ" dirty="0"/>
              <a:t>Sojka, </a:t>
            </a:r>
            <a:r>
              <a:rPr lang="cs-CZ" dirty="0" err="1"/>
              <a:t>Pudlák</a:t>
            </a:r>
            <a:r>
              <a:rPr lang="cs-CZ" dirty="0"/>
              <a:t>. Ekonomie pro střední školy. 5.upr. vydání. Praha: Fortuna, 2009. </a:t>
            </a:r>
          </a:p>
          <a:p>
            <a:r>
              <a:rPr lang="cs-CZ"/>
              <a:t>ISBN 978-80-7373-013-0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55576" y="2204865"/>
            <a:ext cx="6102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5271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78</TotalTime>
  <Words>187</Words>
  <Application>Microsoft Office PowerPoint</Application>
  <PresentationFormat>Předvádění na obrazovce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Exekutivní</vt:lpstr>
      <vt:lpstr>Výukový materiál vytvořený v rámci projektu „EU peníze školám“ </vt:lpstr>
      <vt:lpstr>                                                        Poptávka </vt:lpstr>
      <vt:lpstr>Rozbor definice </vt:lpstr>
      <vt:lpstr>Zákon klesající poptávky</vt:lpstr>
      <vt:lpstr>Otázky ? doplňte následující počty kupujících do tabulky: 625, 100,  500, 330,   </vt:lpstr>
      <vt:lpstr>Zdroje: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Výukový materiál vytvořený v rámci projektu „EU peníze školám“</dc:title>
  <dc:creator>kabinet</dc:creator>
  <cp:lastModifiedBy>kabinet</cp:lastModifiedBy>
  <cp:revision>12</cp:revision>
  <dcterms:created xsi:type="dcterms:W3CDTF">2012-12-11T06:58:45Z</dcterms:created>
  <dcterms:modified xsi:type="dcterms:W3CDTF">2013-02-22T06:19:25Z</dcterms:modified>
</cp:coreProperties>
</file>