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0" r:id="rId2"/>
    <p:sldId id="256" r:id="rId3"/>
    <p:sldId id="257" r:id="rId4"/>
    <p:sldId id="258" r:id="rId5"/>
    <p:sldId id="271" r:id="rId6"/>
    <p:sldId id="273" r:id="rId7"/>
    <p:sldId id="272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  <p:sldId id="282" r:id="rId17"/>
    <p:sldId id="283" r:id="rId18"/>
    <p:sldId id="284" r:id="rId19"/>
    <p:sldId id="285" r:id="rId20"/>
    <p:sldId id="286" r:id="rId21"/>
    <p:sldId id="287" r:id="rId22"/>
    <p:sldId id="288" r:id="rId23"/>
    <p:sldId id="289" r:id="rId2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31545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6091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17290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86179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310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13769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75371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61702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57520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02112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1711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EDA8A2-7554-4939-9DE4-C0B4742ADDEC}" type="datetimeFigureOut">
              <a:rPr lang="cs-CZ" smtClean="0"/>
              <a:t>25.11.2013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AFDD2D-426A-4AFB-89FE-4CBB99A545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518971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188" y="260350"/>
            <a:ext cx="853281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cs-CZ"/>
              <a:t>Výukový materiál vytvořený v rámci projektu „EU peníze školám“</a:t>
            </a:r>
          </a:p>
        </p:txBody>
      </p:sp>
      <p:pic>
        <p:nvPicPr>
          <p:cNvPr id="5" name="obrázek 2"/>
          <p:cNvPicPr>
            <a:picLocks noGrp="1" noChangeAspect="1" noChangeArrowheads="1"/>
          </p:cNvPicPr>
          <p:nvPr>
            <p:ph type="title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555875" y="692150"/>
            <a:ext cx="4659313" cy="1143000"/>
          </a:xfrm>
          <a:noFill/>
        </p:spPr>
      </p:pic>
      <p:sp>
        <p:nvSpPr>
          <p:cNvPr id="6" name="Obdélník 5"/>
          <p:cNvSpPr/>
          <p:nvPr/>
        </p:nvSpPr>
        <p:spPr>
          <a:xfrm>
            <a:off x="971600" y="2204864"/>
            <a:ext cx="727280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Škola: Střední škola právní – Právní akademie, s.r.o.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Typ šablony: III/2 Inovace a zkvalitnění výuky prostřednictvím ICT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Projekt: CZ.1.07/1.5.00/34.0236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Tematická oblast</a:t>
            </a:r>
            <a:r>
              <a:rPr lang="cs-CZ"/>
              <a:t>: </a:t>
            </a:r>
            <a:r>
              <a:rPr lang="cs-CZ" smtClean="0"/>
              <a:t>Matematika III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Autor: </a:t>
            </a:r>
            <a:r>
              <a:rPr lang="cs-CZ" dirty="0" smtClean="0"/>
              <a:t>Mgr. František Buriánek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Téma: </a:t>
            </a:r>
            <a:r>
              <a:rPr lang="cs-CZ" dirty="0" smtClean="0"/>
              <a:t>Soustavy rovnic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Číslo materiálu: </a:t>
            </a:r>
            <a:r>
              <a:rPr lang="cs-CZ" dirty="0" smtClean="0"/>
              <a:t>VY_32_INOVACE_MC_01_Soustavy </a:t>
            </a:r>
            <a:r>
              <a:rPr lang="cs-CZ" dirty="0"/>
              <a:t>rovnic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Datum tvorby: </a:t>
            </a:r>
            <a:r>
              <a:rPr lang="cs-CZ" dirty="0" smtClean="0"/>
              <a:t>19.08.2013</a:t>
            </a:r>
            <a:endParaRPr lang="cs-CZ" dirty="0"/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Anotace (ročník): Prezentace je určena pro žáky </a:t>
            </a:r>
            <a:r>
              <a:rPr lang="cs-CZ" dirty="0" smtClean="0"/>
              <a:t>1.ročníku </a:t>
            </a:r>
            <a:r>
              <a:rPr lang="cs-CZ" dirty="0"/>
              <a:t>SŠ,</a:t>
            </a:r>
            <a:br>
              <a:rPr lang="cs-CZ" dirty="0"/>
            </a:br>
            <a:r>
              <a:rPr lang="cs-CZ" dirty="0"/>
              <a:t>slouží k procvičení učiva a ověření znalostí žáků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cs-CZ" dirty="0"/>
              <a:t>Klíčová slova: </a:t>
            </a:r>
            <a:r>
              <a:rPr lang="cs-CZ" dirty="0" smtClean="0"/>
              <a:t>Rovnice, kořeny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31682638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2(16-5y+3z)+2y+z=9</a:t>
            </a:r>
          </a:p>
          <a:p>
            <a:pPr marL="0" indent="0">
              <a:buNone/>
            </a:pPr>
            <a:r>
              <a:rPr lang="cs-CZ" dirty="0" smtClean="0"/>
              <a:t>3(16-5y+3z)-2y-z=6</a:t>
            </a:r>
          </a:p>
          <a:p>
            <a:pPr marL="0" indent="0">
              <a:buNone/>
            </a:pPr>
            <a:r>
              <a:rPr lang="cs-CZ" dirty="0" smtClean="0"/>
              <a:t>32</a:t>
            </a:r>
            <a:r>
              <a:rPr lang="cs-CZ" dirty="0" smtClean="0">
                <a:solidFill>
                  <a:srgbClr val="FF0000"/>
                </a:solidFill>
              </a:rPr>
              <a:t>-10y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+6z</a:t>
            </a:r>
            <a:r>
              <a:rPr lang="cs-CZ" dirty="0" smtClean="0">
                <a:solidFill>
                  <a:srgbClr val="FF0000"/>
                </a:solidFill>
              </a:rPr>
              <a:t>+2y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+z</a:t>
            </a:r>
            <a:r>
              <a:rPr lang="cs-CZ" dirty="0" smtClean="0"/>
              <a:t>=9</a:t>
            </a:r>
          </a:p>
          <a:p>
            <a:pPr marL="0" indent="0">
              <a:buNone/>
            </a:pPr>
            <a:r>
              <a:rPr lang="cs-CZ" dirty="0" smtClean="0"/>
              <a:t>48</a:t>
            </a:r>
            <a:r>
              <a:rPr lang="cs-CZ" dirty="0" smtClean="0">
                <a:solidFill>
                  <a:schemeClr val="accent3"/>
                </a:solidFill>
              </a:rPr>
              <a:t>-15y</a:t>
            </a:r>
            <a:r>
              <a:rPr lang="cs-CZ" dirty="0" smtClean="0">
                <a:solidFill>
                  <a:srgbClr val="7030A0"/>
                </a:solidFill>
              </a:rPr>
              <a:t>+9z</a:t>
            </a:r>
            <a:r>
              <a:rPr lang="cs-CZ" dirty="0" smtClean="0">
                <a:solidFill>
                  <a:schemeClr val="accent3"/>
                </a:solidFill>
              </a:rPr>
              <a:t>-2y</a:t>
            </a:r>
            <a:r>
              <a:rPr lang="cs-CZ" dirty="0" smtClean="0">
                <a:solidFill>
                  <a:srgbClr val="7030A0"/>
                </a:solidFill>
              </a:rPr>
              <a:t>-z</a:t>
            </a:r>
            <a:r>
              <a:rPr lang="cs-CZ" dirty="0" smtClean="0"/>
              <a:t>=6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338437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860032" y="1772816"/>
            <a:ext cx="3880927" cy="2016224"/>
          </a:xfrm>
          <a:prstGeom prst="wedgeRectCallout">
            <a:avLst>
              <a:gd name="adj1" fmla="val -77180"/>
              <a:gd name="adj2" fmla="val 2362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Roznásobíme závorku a připravíme na tvar 2 rovnice 2 neznámé.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611560" y="4005064"/>
            <a:ext cx="324036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328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2(16-5y+3z)+2y+z=9</a:t>
            </a:r>
          </a:p>
          <a:p>
            <a:pPr marL="0" indent="0">
              <a:buNone/>
            </a:pPr>
            <a:r>
              <a:rPr lang="cs-CZ" dirty="0" smtClean="0"/>
              <a:t>3(16-5y+3z)-2y-z=6</a:t>
            </a:r>
          </a:p>
          <a:p>
            <a:pPr marL="0" indent="0">
              <a:buNone/>
            </a:pPr>
            <a:r>
              <a:rPr lang="cs-CZ" dirty="0" smtClean="0"/>
              <a:t>32</a:t>
            </a:r>
            <a:r>
              <a:rPr lang="cs-CZ" dirty="0" smtClean="0">
                <a:solidFill>
                  <a:srgbClr val="FF0000"/>
                </a:solidFill>
              </a:rPr>
              <a:t>-10y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+6z</a:t>
            </a:r>
            <a:r>
              <a:rPr lang="cs-CZ" dirty="0" smtClean="0">
                <a:solidFill>
                  <a:srgbClr val="FF0000"/>
                </a:solidFill>
              </a:rPr>
              <a:t>+2y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+z</a:t>
            </a:r>
            <a:r>
              <a:rPr lang="cs-CZ" dirty="0" smtClean="0"/>
              <a:t>=9</a:t>
            </a:r>
          </a:p>
          <a:p>
            <a:pPr marL="0" indent="0">
              <a:buNone/>
            </a:pPr>
            <a:r>
              <a:rPr lang="cs-CZ" dirty="0" smtClean="0"/>
              <a:t>48</a:t>
            </a:r>
            <a:r>
              <a:rPr lang="cs-CZ" dirty="0" smtClean="0">
                <a:solidFill>
                  <a:schemeClr val="accent3"/>
                </a:solidFill>
              </a:rPr>
              <a:t>-15y</a:t>
            </a:r>
            <a:r>
              <a:rPr lang="cs-CZ" dirty="0" smtClean="0">
                <a:solidFill>
                  <a:srgbClr val="7030A0"/>
                </a:solidFill>
              </a:rPr>
              <a:t>+9z</a:t>
            </a:r>
            <a:r>
              <a:rPr lang="cs-CZ" dirty="0" smtClean="0">
                <a:solidFill>
                  <a:schemeClr val="accent3"/>
                </a:solidFill>
              </a:rPr>
              <a:t>-2y</a:t>
            </a:r>
            <a:r>
              <a:rPr lang="cs-CZ" dirty="0" smtClean="0">
                <a:solidFill>
                  <a:srgbClr val="7030A0"/>
                </a:solidFill>
              </a:rPr>
              <a:t>-z</a:t>
            </a:r>
            <a:r>
              <a:rPr lang="cs-CZ" dirty="0" smtClean="0"/>
              <a:t>=6</a:t>
            </a:r>
            <a:endParaRPr lang="cs-CZ" dirty="0"/>
          </a:p>
          <a:p>
            <a:pPr marL="0" indent="0">
              <a:buNone/>
            </a:pPr>
            <a:r>
              <a:rPr lang="cs-CZ" dirty="0" smtClean="0">
                <a:solidFill>
                  <a:srgbClr val="FF0000"/>
                </a:solidFill>
              </a:rPr>
              <a:t>-8y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+7z </a:t>
            </a:r>
            <a:r>
              <a:rPr lang="cs-CZ" dirty="0" smtClean="0"/>
              <a:t>= -23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3"/>
                </a:solidFill>
              </a:rPr>
              <a:t>-17y</a:t>
            </a:r>
            <a:r>
              <a:rPr lang="cs-CZ" dirty="0" smtClean="0">
                <a:solidFill>
                  <a:srgbClr val="7030A0"/>
                </a:solidFill>
              </a:rPr>
              <a:t>+8z</a:t>
            </a:r>
            <a:r>
              <a:rPr lang="cs-CZ" dirty="0" smtClean="0"/>
              <a:t>= -42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338437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860032" y="1772816"/>
            <a:ext cx="3880927" cy="2016224"/>
          </a:xfrm>
          <a:prstGeom prst="wedgeRectCallout">
            <a:avLst>
              <a:gd name="adj1" fmla="val -77180"/>
              <a:gd name="adj2" fmla="val 2362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Roznásobíme závorku a připravíme na tvar 2 rovnice 2 neznámé.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7" name="Přímá spojnice 6"/>
          <p:cNvCxnSpPr/>
          <p:nvPr/>
        </p:nvCxnSpPr>
        <p:spPr>
          <a:xfrm>
            <a:off x="611560" y="4005064"/>
            <a:ext cx="324036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119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</a:t>
            </a:r>
            <a:r>
              <a:rPr lang="cs-CZ" dirty="0" smtClean="0">
                <a:solidFill>
                  <a:srgbClr val="FF0000"/>
                </a:solidFill>
              </a:rPr>
              <a:t>-8y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+7z </a:t>
            </a:r>
            <a:r>
              <a:rPr lang="cs-CZ" dirty="0" smtClean="0"/>
              <a:t>= -23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3"/>
                </a:solidFill>
              </a:rPr>
              <a:t>-17y</a:t>
            </a:r>
            <a:r>
              <a:rPr lang="cs-CZ" dirty="0" smtClean="0">
                <a:solidFill>
                  <a:srgbClr val="7030A0"/>
                </a:solidFill>
              </a:rPr>
              <a:t>+8z</a:t>
            </a:r>
            <a:r>
              <a:rPr lang="cs-CZ" dirty="0" smtClean="0"/>
              <a:t>= -42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84473"/>
              <a:gd name="adj2" fmla="val -66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80592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</a:t>
            </a:r>
            <a:r>
              <a:rPr lang="cs-CZ" dirty="0" smtClean="0">
                <a:solidFill>
                  <a:srgbClr val="FF0000"/>
                </a:solidFill>
              </a:rPr>
              <a:t>-8y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+7z </a:t>
            </a:r>
            <a:r>
              <a:rPr lang="cs-CZ" dirty="0" smtClean="0"/>
              <a:t>= -23 |.(-8)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3"/>
                </a:solidFill>
              </a:rPr>
              <a:t>-17y</a:t>
            </a:r>
            <a:r>
              <a:rPr lang="cs-CZ" dirty="0" smtClean="0">
                <a:solidFill>
                  <a:srgbClr val="7030A0"/>
                </a:solidFill>
              </a:rPr>
              <a:t>+8z</a:t>
            </a:r>
            <a:r>
              <a:rPr lang="cs-CZ" dirty="0" smtClean="0"/>
              <a:t>= -42  |.7</a:t>
            </a:r>
          </a:p>
          <a:p>
            <a:pPr marL="0" indent="0">
              <a:buNone/>
            </a:pP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84473"/>
              <a:gd name="adj2" fmla="val -66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34449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</a:t>
            </a:r>
            <a:r>
              <a:rPr lang="cs-CZ" dirty="0" smtClean="0">
                <a:solidFill>
                  <a:srgbClr val="FF0000"/>
                </a:solidFill>
              </a:rPr>
              <a:t>-8y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+7z </a:t>
            </a:r>
            <a:r>
              <a:rPr lang="cs-CZ" dirty="0" smtClean="0"/>
              <a:t>= -23 |.(-8)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3"/>
                </a:solidFill>
              </a:rPr>
              <a:t>-17y</a:t>
            </a:r>
            <a:r>
              <a:rPr lang="cs-CZ" dirty="0" smtClean="0">
                <a:solidFill>
                  <a:srgbClr val="7030A0"/>
                </a:solidFill>
              </a:rPr>
              <a:t>+8z</a:t>
            </a:r>
            <a:r>
              <a:rPr lang="cs-CZ" dirty="0" smtClean="0"/>
              <a:t>= -42  |.7</a:t>
            </a:r>
          </a:p>
          <a:p>
            <a:pPr marL="0" indent="0">
              <a:buNone/>
            </a:pPr>
            <a:r>
              <a:rPr lang="cs-CZ" dirty="0" smtClean="0"/>
              <a:t>64y – 56z = 184</a:t>
            </a:r>
          </a:p>
          <a:p>
            <a:pPr marL="0" indent="0">
              <a:buNone/>
            </a:pPr>
            <a:r>
              <a:rPr lang="cs-CZ" dirty="0" smtClean="0"/>
              <a:t>-119y + 56z = -294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84473"/>
              <a:gd name="adj2" fmla="val -66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6" name="Přímá spojnice 5"/>
          <p:cNvCxnSpPr/>
          <p:nvPr/>
        </p:nvCxnSpPr>
        <p:spPr>
          <a:xfrm>
            <a:off x="611560" y="4005064"/>
            <a:ext cx="288032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63717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</a:t>
            </a:r>
            <a:r>
              <a:rPr lang="cs-CZ" dirty="0" smtClean="0">
                <a:solidFill>
                  <a:srgbClr val="FF0000"/>
                </a:solidFill>
              </a:rPr>
              <a:t>-8y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+7z </a:t>
            </a:r>
            <a:r>
              <a:rPr lang="cs-CZ" dirty="0" smtClean="0"/>
              <a:t>= -23 |.(-8)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3"/>
                </a:solidFill>
              </a:rPr>
              <a:t>-17y</a:t>
            </a:r>
            <a:r>
              <a:rPr lang="cs-CZ" dirty="0" smtClean="0">
                <a:solidFill>
                  <a:srgbClr val="7030A0"/>
                </a:solidFill>
              </a:rPr>
              <a:t>+8z</a:t>
            </a:r>
            <a:r>
              <a:rPr lang="cs-CZ" dirty="0" smtClean="0"/>
              <a:t>= -42  |.7</a:t>
            </a:r>
          </a:p>
          <a:p>
            <a:pPr marL="0" indent="0">
              <a:buNone/>
            </a:pPr>
            <a:r>
              <a:rPr lang="cs-CZ" dirty="0" smtClean="0"/>
              <a:t>64y – 56z = 184</a:t>
            </a:r>
          </a:p>
          <a:p>
            <a:pPr marL="0" indent="0">
              <a:buNone/>
            </a:pPr>
            <a:r>
              <a:rPr lang="cs-CZ" dirty="0" smtClean="0"/>
              <a:t>-119y + 56z = -294</a:t>
            </a:r>
          </a:p>
          <a:p>
            <a:pPr marL="0" indent="0">
              <a:buNone/>
            </a:pPr>
            <a:r>
              <a:rPr lang="cs-CZ" dirty="0" smtClean="0"/>
              <a:t>-55y = -110</a:t>
            </a:r>
            <a:endParaRPr lang="cs-CZ" dirty="0" smtClean="0">
              <a:sym typeface="Wingdings" pitchFamily="2" charset="2"/>
            </a:endParaRPr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84473"/>
              <a:gd name="adj2" fmla="val -66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6" name="Přímá spojnice 5"/>
          <p:cNvCxnSpPr/>
          <p:nvPr/>
        </p:nvCxnSpPr>
        <p:spPr>
          <a:xfrm>
            <a:off x="611560" y="4005064"/>
            <a:ext cx="288032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998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</a:t>
            </a:r>
            <a:r>
              <a:rPr lang="cs-CZ" dirty="0" smtClean="0">
                <a:solidFill>
                  <a:srgbClr val="FF0000"/>
                </a:solidFill>
              </a:rPr>
              <a:t>-8y</a:t>
            </a:r>
            <a:r>
              <a:rPr lang="cs-CZ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+7z </a:t>
            </a:r>
            <a:r>
              <a:rPr lang="cs-CZ" dirty="0" smtClean="0"/>
              <a:t>= -23 |.(-8)</a:t>
            </a:r>
          </a:p>
          <a:p>
            <a:pPr marL="0" indent="0">
              <a:buNone/>
            </a:pPr>
            <a:r>
              <a:rPr lang="cs-CZ" dirty="0" smtClean="0">
                <a:solidFill>
                  <a:schemeClr val="accent3"/>
                </a:solidFill>
              </a:rPr>
              <a:t>-17y</a:t>
            </a:r>
            <a:r>
              <a:rPr lang="cs-CZ" dirty="0" smtClean="0">
                <a:solidFill>
                  <a:srgbClr val="7030A0"/>
                </a:solidFill>
              </a:rPr>
              <a:t>+8z</a:t>
            </a:r>
            <a:r>
              <a:rPr lang="cs-CZ" dirty="0" smtClean="0"/>
              <a:t>= -42  |.7</a:t>
            </a:r>
          </a:p>
          <a:p>
            <a:pPr marL="0" indent="0">
              <a:buNone/>
            </a:pPr>
            <a:r>
              <a:rPr lang="cs-CZ" dirty="0" smtClean="0"/>
              <a:t>64y – 56z = 184</a:t>
            </a:r>
          </a:p>
          <a:p>
            <a:pPr marL="0" indent="0">
              <a:buNone/>
            </a:pPr>
            <a:r>
              <a:rPr lang="cs-CZ" dirty="0" smtClean="0"/>
              <a:t>-119y + 56z = -294</a:t>
            </a:r>
          </a:p>
          <a:p>
            <a:pPr marL="0" indent="0">
              <a:buNone/>
            </a:pPr>
            <a:r>
              <a:rPr lang="cs-CZ" dirty="0" smtClean="0"/>
              <a:t>-55y = -110  |</a:t>
            </a:r>
            <a:r>
              <a:rPr lang="cs-CZ" dirty="0" smtClean="0">
                <a:sym typeface="Wingdings" pitchFamily="2" charset="2"/>
              </a:rPr>
              <a:t>:(-55)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2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84473"/>
              <a:gd name="adj2" fmla="val -660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Dále už postupujeme libovolnou metodou jako u soustav 2 rovnice 2 neznámé.</a:t>
            </a:r>
          </a:p>
          <a:p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Např. metoda sčítací.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  <p:cxnSp>
        <p:nvCxnSpPr>
          <p:cNvPr id="6" name="Přímá spojnice 5"/>
          <p:cNvCxnSpPr/>
          <p:nvPr/>
        </p:nvCxnSpPr>
        <p:spPr>
          <a:xfrm>
            <a:off x="611560" y="4005064"/>
            <a:ext cx="2880320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4841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-8y+7z = -23</a:t>
            </a:r>
          </a:p>
          <a:p>
            <a:pPr marL="0" indent="0">
              <a:buNone/>
            </a:pPr>
            <a:r>
              <a:rPr lang="cs-CZ" dirty="0" smtClean="0"/>
              <a:t>-17y+8z= -42 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2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119815"/>
              <a:gd name="adj2" fmla="val 1336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„y“ dosadíme do libovolné rovnice a zjistíme neznámou „z“.</a:t>
            </a:r>
          </a:p>
        </p:txBody>
      </p:sp>
    </p:spTree>
    <p:extLst>
      <p:ext uri="{BB962C8B-B14F-4D97-AF65-F5344CB8AC3E}">
        <p14:creationId xmlns:p14="http://schemas.microsoft.com/office/powerpoint/2010/main" val="2319621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-8y+7z = -23</a:t>
            </a:r>
          </a:p>
          <a:p>
            <a:pPr marL="0" indent="0">
              <a:buNone/>
            </a:pPr>
            <a:r>
              <a:rPr lang="cs-CZ" dirty="0" smtClean="0"/>
              <a:t>-17y+8z= -42 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2</a:t>
            </a:r>
          </a:p>
          <a:p>
            <a:pPr marL="0" indent="0">
              <a:buNone/>
            </a:pPr>
            <a:endParaRPr lang="cs-CZ" dirty="0">
              <a:sym typeface="Wingdings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-8.2+7z=-23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138889"/>
              <a:gd name="adj2" fmla="val 64659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„y“ dosadíme do libovolné rovnice a zjistíme neznámou „z“.</a:t>
            </a:r>
          </a:p>
        </p:txBody>
      </p:sp>
    </p:spTree>
    <p:extLst>
      <p:ext uri="{BB962C8B-B14F-4D97-AF65-F5344CB8AC3E}">
        <p14:creationId xmlns:p14="http://schemas.microsoft.com/office/powerpoint/2010/main" val="3792597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-8y+7z = -23</a:t>
            </a:r>
          </a:p>
          <a:p>
            <a:pPr marL="0" indent="0">
              <a:buNone/>
            </a:pPr>
            <a:r>
              <a:rPr lang="cs-CZ" dirty="0" smtClean="0"/>
              <a:t>-17y+8z= -42 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2</a:t>
            </a:r>
          </a:p>
          <a:p>
            <a:pPr marL="0" indent="0">
              <a:buNone/>
            </a:pPr>
            <a:endParaRPr lang="cs-CZ" dirty="0">
              <a:sym typeface="Wingdings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-8.2+7z=-23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-16 + 7z =-23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510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Soustavy rovnic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70272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-8y+7z = -23</a:t>
            </a:r>
          </a:p>
          <a:p>
            <a:pPr marL="0" indent="0">
              <a:buNone/>
            </a:pPr>
            <a:r>
              <a:rPr lang="cs-CZ" dirty="0" smtClean="0"/>
              <a:t>-17y+8z= -42 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2</a:t>
            </a:r>
          </a:p>
          <a:p>
            <a:pPr marL="0" indent="0">
              <a:buNone/>
            </a:pPr>
            <a:endParaRPr lang="cs-CZ" dirty="0">
              <a:sym typeface="Wingdings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-8.2+7z=-23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-16 + 7z =-23   |+16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7z = -7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7207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-8y+7z = -23</a:t>
            </a:r>
          </a:p>
          <a:p>
            <a:pPr marL="0" indent="0">
              <a:buNone/>
            </a:pPr>
            <a:r>
              <a:rPr lang="cs-CZ" dirty="0" smtClean="0"/>
              <a:t>-17y+8z= -42 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2</a:t>
            </a:r>
          </a:p>
          <a:p>
            <a:pPr marL="0" indent="0">
              <a:buNone/>
            </a:pPr>
            <a:endParaRPr lang="cs-CZ" dirty="0">
              <a:sym typeface="Wingdings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-8.2+7z=-23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-16 + 7z =-23   |+16</a:t>
            </a: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7z = -7   |:7</a:t>
            </a:r>
          </a:p>
          <a:p>
            <a:pPr marL="0" indent="0">
              <a:buNone/>
            </a:pPr>
            <a:r>
              <a:rPr lang="cs-CZ" dirty="0" smtClean="0"/>
              <a:t>z=-1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230425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570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2</a:t>
            </a:r>
          </a:p>
          <a:p>
            <a:pPr marL="0" indent="0">
              <a:buNone/>
            </a:pPr>
            <a:r>
              <a:rPr lang="cs-CZ" dirty="0" smtClean="0"/>
              <a:t>z=-1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r>
              <a:rPr lang="cs-CZ" dirty="0"/>
              <a:t>x = 16 - 5y + </a:t>
            </a:r>
            <a:r>
              <a:rPr lang="cs-CZ" dirty="0" smtClean="0"/>
              <a:t>3z</a:t>
            </a:r>
          </a:p>
          <a:p>
            <a:pPr marL="0" indent="0">
              <a:buNone/>
            </a:pPr>
            <a:r>
              <a:rPr lang="cs-CZ" dirty="0"/>
              <a:t>x = 16 </a:t>
            </a:r>
            <a:r>
              <a:rPr lang="cs-CZ" dirty="0" smtClean="0"/>
              <a:t>– 5.2 </a:t>
            </a:r>
            <a:r>
              <a:rPr lang="cs-CZ" dirty="0"/>
              <a:t>+ </a:t>
            </a:r>
            <a:r>
              <a:rPr lang="cs-CZ" dirty="0" smtClean="0"/>
              <a:t>3.(-1)</a:t>
            </a:r>
          </a:p>
          <a:p>
            <a:pPr marL="0" indent="0">
              <a:buNone/>
            </a:pPr>
            <a:r>
              <a:rPr lang="cs-CZ" dirty="0"/>
              <a:t>x = 16 - </a:t>
            </a:r>
            <a:r>
              <a:rPr lang="cs-CZ" dirty="0" smtClean="0"/>
              <a:t>10 – 3</a:t>
            </a:r>
          </a:p>
          <a:p>
            <a:pPr marL="0" indent="0">
              <a:buNone/>
            </a:pPr>
            <a:r>
              <a:rPr lang="cs-CZ" dirty="0" smtClean="0"/>
              <a:t>x = 3</a:t>
            </a:r>
            <a:endParaRPr lang="cs-CZ" dirty="0"/>
          </a:p>
        </p:txBody>
      </p:sp>
      <p:sp>
        <p:nvSpPr>
          <p:cNvPr id="6" name="Obdélníkový popisek 5"/>
          <p:cNvSpPr/>
          <p:nvPr/>
        </p:nvSpPr>
        <p:spPr>
          <a:xfrm>
            <a:off x="4644008" y="1770314"/>
            <a:ext cx="3880927" cy="2016224"/>
          </a:xfrm>
          <a:prstGeom prst="wedgeRectCallout">
            <a:avLst>
              <a:gd name="adj1" fmla="val -88961"/>
              <a:gd name="adj2" fmla="val 41444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cs-CZ" dirty="0" smtClean="0">
                <a:solidFill>
                  <a:schemeClr val="tx1"/>
                </a:solidFill>
              </a:rPr>
              <a:t>„</a:t>
            </a:r>
            <a:r>
              <a:rPr lang="cs-CZ" dirty="0" err="1" smtClean="0">
                <a:solidFill>
                  <a:schemeClr val="tx1"/>
                </a:solidFill>
              </a:rPr>
              <a:t>y“a</a:t>
            </a:r>
            <a:r>
              <a:rPr lang="cs-CZ" dirty="0" smtClean="0">
                <a:solidFill>
                  <a:schemeClr val="tx1"/>
                </a:solidFill>
              </a:rPr>
              <a:t> „z“ dosadíme do upravené 1. rovnice o třech </a:t>
            </a:r>
            <a:r>
              <a:rPr lang="cs-CZ" dirty="0" err="1" smtClean="0">
                <a:solidFill>
                  <a:schemeClr val="tx1"/>
                </a:solidFill>
              </a:rPr>
              <a:t>neznámych</a:t>
            </a:r>
            <a:endParaRPr lang="cs-CZ" dirty="0" smtClean="0">
              <a:solidFill>
                <a:schemeClr val="tx1"/>
              </a:solidFill>
            </a:endParaRPr>
          </a:p>
          <a:p>
            <a:r>
              <a:rPr lang="cs-CZ" dirty="0" smtClean="0">
                <a:solidFill>
                  <a:schemeClr val="tx1"/>
                </a:solidFill>
              </a:rPr>
              <a:t>„x </a:t>
            </a:r>
            <a:r>
              <a:rPr lang="cs-CZ" dirty="0">
                <a:solidFill>
                  <a:schemeClr val="tx1"/>
                </a:solidFill>
              </a:rPr>
              <a:t>= 16 - 5y + </a:t>
            </a:r>
            <a:r>
              <a:rPr lang="cs-CZ" dirty="0" smtClean="0">
                <a:solidFill>
                  <a:schemeClr val="tx1"/>
                </a:solidFill>
              </a:rPr>
              <a:t>3z“ a spočítáme poslední neznámou „x“.</a:t>
            </a:r>
          </a:p>
        </p:txBody>
      </p:sp>
    </p:spTree>
    <p:extLst>
      <p:ext uri="{BB962C8B-B14F-4D97-AF65-F5344CB8AC3E}">
        <p14:creationId xmlns:p14="http://schemas.microsoft.com/office/powerpoint/2010/main" val="39562999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Výsledkem jsou hodnoty tří neznámých:</a:t>
            </a:r>
          </a:p>
          <a:p>
            <a:pPr marL="0" indent="0">
              <a:buNone/>
            </a:pPr>
            <a:r>
              <a:rPr lang="cs-CZ" dirty="0" smtClean="0"/>
              <a:t>x </a:t>
            </a:r>
            <a:r>
              <a:rPr lang="cs-CZ" dirty="0"/>
              <a:t>= 3</a:t>
            </a:r>
            <a:endParaRPr lang="cs-CZ" dirty="0" smtClean="0">
              <a:sym typeface="Wingdings" pitchFamily="2" charset="2"/>
            </a:endParaRPr>
          </a:p>
          <a:p>
            <a:pPr marL="0" indent="0">
              <a:buNone/>
            </a:pPr>
            <a:r>
              <a:rPr lang="cs-CZ" dirty="0" smtClean="0">
                <a:sym typeface="Wingdings" pitchFamily="2" charset="2"/>
              </a:rPr>
              <a:t>y = 2</a:t>
            </a:r>
          </a:p>
          <a:p>
            <a:pPr marL="0" indent="0">
              <a:buNone/>
            </a:pPr>
            <a:r>
              <a:rPr lang="cs-CZ" dirty="0" smtClean="0"/>
              <a:t>z=-1</a:t>
            </a:r>
          </a:p>
          <a:p>
            <a:pPr marL="0" indent="0">
              <a:buNone/>
            </a:pPr>
            <a:endParaRPr lang="cs-CZ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794697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 -  3 x 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Soustavu 3 rovnic o 3 neznámých budeme řešit nejprve metodou dosazovací, čímž snížíme počet rovnic a počet neznámých o 1.</a:t>
            </a:r>
          </a:p>
          <a:p>
            <a:r>
              <a:rPr lang="cs-CZ" dirty="0" smtClean="0"/>
              <a:t>Jakmile bude soustava ve tvaru 2 rovnice a 2 neznámé, můžeme dále postupovat libovolnou metodou.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50664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x + 5y – 3z = 16</a:t>
            </a:r>
          </a:p>
          <a:p>
            <a:pPr marL="0" indent="0">
              <a:buNone/>
            </a:pPr>
            <a:r>
              <a:rPr lang="cs-CZ" dirty="0" smtClean="0"/>
              <a:t>2x + 2y  + z =  9</a:t>
            </a:r>
          </a:p>
          <a:p>
            <a:pPr marL="0" indent="0">
              <a:buNone/>
            </a:pPr>
            <a:r>
              <a:rPr lang="cs-CZ" dirty="0" smtClean="0"/>
              <a:t>3x – 2y – z = 6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5010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x + 5y – 3z = 16	</a:t>
            </a:r>
            <a:r>
              <a:rPr lang="cs-CZ" dirty="0"/>
              <a:t>	 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2x + 2y  + z =  9</a:t>
            </a:r>
          </a:p>
          <a:p>
            <a:pPr marL="0" indent="0">
              <a:buNone/>
            </a:pPr>
            <a:r>
              <a:rPr lang="cs-CZ" dirty="0" smtClean="0"/>
              <a:t>3x – 2y – z = 6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427984" y="2348880"/>
            <a:ext cx="3960440" cy="2016224"/>
          </a:xfrm>
          <a:prstGeom prst="wedgeRectCallout">
            <a:avLst>
              <a:gd name="adj1" fmla="val -82952"/>
              <a:gd name="adj2" fmla="val -6113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Z 1. rovnice osamostatníme „x“.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Používáme metodu dosazovací.</a:t>
            </a:r>
            <a:endParaRPr lang="cs-C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402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x + 5y – 3z = 16	</a:t>
            </a:r>
            <a:r>
              <a:rPr lang="cs-CZ" dirty="0"/>
              <a:t>	 x </a:t>
            </a:r>
            <a:r>
              <a:rPr lang="cs-CZ" dirty="0" smtClean="0"/>
              <a:t>= 16 - </a:t>
            </a:r>
            <a:r>
              <a:rPr lang="cs-CZ" dirty="0"/>
              <a:t>5y </a:t>
            </a:r>
            <a:r>
              <a:rPr lang="cs-CZ" dirty="0" smtClean="0"/>
              <a:t>+ </a:t>
            </a:r>
            <a:r>
              <a:rPr lang="cs-CZ" dirty="0"/>
              <a:t>3z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2x + 2y  + z =  9</a:t>
            </a:r>
          </a:p>
          <a:p>
            <a:pPr marL="0" indent="0">
              <a:buNone/>
            </a:pPr>
            <a:r>
              <a:rPr lang="cs-CZ" dirty="0" smtClean="0"/>
              <a:t>3x – 2y – z = 6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Šipka doprava 5"/>
          <p:cNvSpPr/>
          <p:nvPr/>
        </p:nvSpPr>
        <p:spPr>
          <a:xfrm>
            <a:off x="3419872" y="1772816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1026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x + 5y – 3z = 16	</a:t>
            </a:r>
            <a:r>
              <a:rPr lang="cs-CZ" dirty="0"/>
              <a:t>	 x </a:t>
            </a:r>
            <a:r>
              <a:rPr lang="cs-CZ" dirty="0" smtClean="0"/>
              <a:t>= 16 - </a:t>
            </a:r>
            <a:r>
              <a:rPr lang="cs-CZ" dirty="0"/>
              <a:t>5y </a:t>
            </a:r>
            <a:r>
              <a:rPr lang="cs-CZ" dirty="0" smtClean="0"/>
              <a:t>+ </a:t>
            </a:r>
            <a:r>
              <a:rPr lang="cs-CZ" dirty="0"/>
              <a:t>3z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2x + 2y  + z =  9</a:t>
            </a:r>
          </a:p>
          <a:p>
            <a:pPr marL="0" indent="0">
              <a:buNone/>
            </a:pPr>
            <a:r>
              <a:rPr lang="cs-CZ" dirty="0" smtClean="0"/>
              <a:t>3x – 2y – z = 6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5004048" y="2359022"/>
            <a:ext cx="3960440" cy="2016224"/>
          </a:xfrm>
          <a:prstGeom prst="wedgeRectCallout">
            <a:avLst>
              <a:gd name="adj1" fmla="val -66460"/>
              <a:gd name="adj2" fmla="val -63838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Do zbývajících dvou rovnic dosadíme za „x“ hodnotu „(16-5y+3z)“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Používáme metodu dosazovací.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3419872" y="1772816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1008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x + 5y – 3z = 16	</a:t>
            </a:r>
            <a:r>
              <a:rPr lang="cs-CZ" dirty="0"/>
              <a:t>	 x </a:t>
            </a:r>
            <a:r>
              <a:rPr lang="cs-CZ" dirty="0" smtClean="0"/>
              <a:t>= 16 - </a:t>
            </a:r>
            <a:r>
              <a:rPr lang="cs-CZ" dirty="0"/>
              <a:t>5y </a:t>
            </a:r>
            <a:r>
              <a:rPr lang="cs-CZ" dirty="0" smtClean="0"/>
              <a:t>+ </a:t>
            </a:r>
            <a:r>
              <a:rPr lang="cs-CZ" dirty="0"/>
              <a:t>3z</a:t>
            </a: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2x + 2y  + z =  9</a:t>
            </a:r>
          </a:p>
          <a:p>
            <a:pPr marL="0" indent="0">
              <a:buNone/>
            </a:pPr>
            <a:r>
              <a:rPr lang="cs-CZ" dirty="0" smtClean="0"/>
              <a:t>3x – 2y – z = 6</a:t>
            </a:r>
          </a:p>
          <a:p>
            <a:pPr marL="0" indent="0">
              <a:buNone/>
            </a:pPr>
            <a:endParaRPr lang="cs-CZ" dirty="0" smtClean="0"/>
          </a:p>
          <a:p>
            <a:pPr marL="0" indent="0">
              <a:buNone/>
            </a:pPr>
            <a:r>
              <a:rPr lang="cs-CZ" dirty="0" smtClean="0"/>
              <a:t> 2(16-5y+3z)+2y+z=9</a:t>
            </a:r>
          </a:p>
          <a:p>
            <a:pPr marL="0" indent="0">
              <a:buNone/>
            </a:pPr>
            <a:r>
              <a:rPr lang="cs-CZ" dirty="0" smtClean="0"/>
              <a:t>3</a:t>
            </a:r>
            <a:r>
              <a:rPr lang="cs-CZ" dirty="0"/>
              <a:t>(16-5y+3z</a:t>
            </a:r>
            <a:r>
              <a:rPr lang="cs-CZ" dirty="0" smtClean="0"/>
              <a:t>)-2y-z=6</a:t>
            </a:r>
            <a:endParaRPr lang="cs-CZ" dirty="0"/>
          </a:p>
        </p:txBody>
      </p:sp>
      <p:cxnSp>
        <p:nvCxnSpPr>
          <p:cNvPr id="5" name="Přímá spojnice 4"/>
          <p:cNvCxnSpPr/>
          <p:nvPr/>
        </p:nvCxnSpPr>
        <p:spPr>
          <a:xfrm>
            <a:off x="539552" y="3645024"/>
            <a:ext cx="266429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5004048" y="2359022"/>
            <a:ext cx="3960440" cy="2016224"/>
          </a:xfrm>
          <a:prstGeom prst="wedgeRectCallout">
            <a:avLst>
              <a:gd name="adj1" fmla="val -117859"/>
              <a:gd name="adj2" fmla="val 29025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Do zbývajících dvou rovnic dosadíme za „x“ hodnotu „(16-5y+3z)“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Používáme metodu dosazovací.</a:t>
            </a:r>
            <a:endParaRPr lang="cs-CZ" dirty="0">
              <a:solidFill>
                <a:schemeClr val="tx1"/>
              </a:solidFill>
            </a:endParaRPr>
          </a:p>
        </p:txBody>
      </p:sp>
      <p:sp>
        <p:nvSpPr>
          <p:cNvPr id="6" name="Šipka doprava 5"/>
          <p:cNvSpPr/>
          <p:nvPr/>
        </p:nvSpPr>
        <p:spPr>
          <a:xfrm>
            <a:off x="3419872" y="1772816"/>
            <a:ext cx="648072" cy="21602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94509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Soustavy rovnic – 3x3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cs-CZ" dirty="0" smtClean="0"/>
              <a:t>  2(16-5y+3z)+2y+z=9</a:t>
            </a:r>
          </a:p>
          <a:p>
            <a:pPr marL="0" indent="0">
              <a:buNone/>
            </a:pPr>
            <a:r>
              <a:rPr lang="cs-CZ" dirty="0" smtClean="0"/>
              <a:t>3(16-5y+3z)-2y-z=6</a:t>
            </a:r>
          </a:p>
        </p:txBody>
      </p:sp>
      <p:cxnSp>
        <p:nvCxnSpPr>
          <p:cNvPr id="5" name="Přímá spojnice 4"/>
          <p:cNvCxnSpPr/>
          <p:nvPr/>
        </p:nvCxnSpPr>
        <p:spPr>
          <a:xfrm>
            <a:off x="611560" y="2780928"/>
            <a:ext cx="3384376" cy="0"/>
          </a:xfrm>
          <a:prstGeom prst="line">
            <a:avLst/>
          </a:prstGeom>
          <a:ln w="190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" name="Obdélníkový popisek 3"/>
          <p:cNvSpPr/>
          <p:nvPr/>
        </p:nvSpPr>
        <p:spPr>
          <a:xfrm>
            <a:off x="4860032" y="1772816"/>
            <a:ext cx="3880927" cy="2016224"/>
          </a:xfrm>
          <a:prstGeom prst="wedgeRectCallout">
            <a:avLst>
              <a:gd name="adj1" fmla="val -77180"/>
              <a:gd name="adj2" fmla="val 23626"/>
            </a:avLst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dirty="0" smtClean="0">
                <a:solidFill>
                  <a:schemeClr val="tx1"/>
                </a:solidFill>
              </a:rPr>
              <a:t>Roznásobíme závorku a připravíme na tvar 2 rovnice 2 neznámé.</a:t>
            </a:r>
          </a:p>
          <a:p>
            <a:pPr algn="ctr"/>
            <a:r>
              <a:rPr lang="cs-CZ" dirty="0" smtClean="0">
                <a:solidFill>
                  <a:schemeClr val="tx1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67086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820</Words>
  <Application>Microsoft Office PowerPoint</Application>
  <PresentationFormat>Předvádění na obrazovce (4:3)</PresentationFormat>
  <Paragraphs>171</Paragraphs>
  <Slides>23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23</vt:i4>
      </vt:variant>
    </vt:vector>
  </HeadingPairs>
  <TitlesOfParts>
    <vt:vector size="24" baseType="lpstr">
      <vt:lpstr>Motiv systému Office</vt:lpstr>
      <vt:lpstr>Prezentace aplikace PowerPoint</vt:lpstr>
      <vt:lpstr>Soustavy rovnic</vt:lpstr>
      <vt:lpstr>Soustavy rovnic  -  3 x 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  <vt:lpstr>Soustavy rovnic – 3x3</vt:lpstr>
    </vt:vector>
  </TitlesOfParts>
  <Company>ATC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Soustavy rovnic</dc:title>
  <dc:creator>PRAK</dc:creator>
  <cp:lastModifiedBy>František Buriánek</cp:lastModifiedBy>
  <cp:revision>18</cp:revision>
  <dcterms:created xsi:type="dcterms:W3CDTF">2013-03-23T15:20:06Z</dcterms:created>
  <dcterms:modified xsi:type="dcterms:W3CDTF">2013-11-25T08:36:21Z</dcterms:modified>
</cp:coreProperties>
</file>