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95" r:id="rId6"/>
    <p:sldId id="296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14" r:id="rId16"/>
    <p:sldId id="306" r:id="rId17"/>
    <p:sldId id="307" r:id="rId18"/>
    <p:sldId id="310" r:id="rId19"/>
    <p:sldId id="308" r:id="rId20"/>
    <p:sldId id="309" r:id="rId21"/>
    <p:sldId id="311" r:id="rId22"/>
    <p:sldId id="312" r:id="rId23"/>
    <p:sldId id="313" r:id="rId24"/>
    <p:sldId id="317" r:id="rId25"/>
    <p:sldId id="315" r:id="rId26"/>
    <p:sldId id="316" r:id="rId27"/>
    <p:sldId id="288" r:id="rId28"/>
    <p:sldId id="318" r:id="rId29"/>
    <p:sldId id="319" r:id="rId30"/>
    <p:sldId id="320" r:id="rId31"/>
    <p:sldId id="28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Soustavy rovnic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VY_32_INOVACE_MC_03_Soustavy </a:t>
            </a:r>
            <a:r>
              <a:rPr lang="cs-CZ" dirty="0"/>
              <a:t>rovnic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09.09.2013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-5.(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)+6y+5z=-10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)+3y+2z=11</a:t>
                </a:r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5013176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5521357" y="2708920"/>
            <a:ext cx="3528392" cy="1728192"/>
          </a:xfrm>
          <a:prstGeom prst="wedgeRectCallout">
            <a:avLst>
              <a:gd name="adj1" fmla="val -156570"/>
              <a:gd name="adj2" fmla="val -2595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Tady by šli obě dvojky vykrátit rovnou. Ale dodržíme stejný postup u obou rovnic.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62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-5.(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)+6y+5z=-10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)+3y+2z=11</a:t>
                </a:r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5013176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5521357" y="2708920"/>
            <a:ext cx="3528392" cy="1728192"/>
          </a:xfrm>
          <a:prstGeom prst="wedgeRectCallout">
            <a:avLst>
              <a:gd name="adj1" fmla="val -69877"/>
              <a:gd name="adj2" fmla="val 319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Zbavíme se zlomků vynásobením celé rovnice hodnotou ve jmenovateli.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8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-5.(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)+6y+5z=-10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)+3y+2z=11</a:t>
                </a:r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 |.2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	      |.2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5013176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5521357" y="2708920"/>
            <a:ext cx="3528392" cy="1728192"/>
          </a:xfrm>
          <a:prstGeom prst="wedgeRectCallout">
            <a:avLst>
              <a:gd name="adj1" fmla="val -69877"/>
              <a:gd name="adj2" fmla="val 319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Zbavíme se zlomků vynásobením </a:t>
            </a:r>
            <a:r>
              <a:rPr lang="cs-CZ" b="1" u="sng" dirty="0" smtClean="0">
                <a:solidFill>
                  <a:schemeClr val="tx1"/>
                </a:solidFill>
              </a:rPr>
              <a:t>celé</a:t>
            </a:r>
            <a:r>
              <a:rPr lang="cs-CZ" dirty="0" smtClean="0">
                <a:solidFill>
                  <a:schemeClr val="tx1"/>
                </a:solidFill>
              </a:rPr>
              <a:t> rovnice hodnotou ve jmenovateli.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7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 |.2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	      |.2</a:t>
                </a:r>
              </a:p>
              <a:p>
                <a:pPr marL="0" indent="0">
                  <a:buNone/>
                </a:pPr>
                <a:r>
                  <a:rPr lang="cs-CZ" dirty="0" smtClean="0"/>
                  <a:t>-55+20y+15z+12y+10z=-20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22-8y-6z+6y+4z=22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4509120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Obdélníkový popisek 8"/>
          <p:cNvSpPr/>
          <p:nvPr/>
        </p:nvSpPr>
        <p:spPr>
          <a:xfrm>
            <a:off x="5521357" y="2708920"/>
            <a:ext cx="3528392" cy="1728192"/>
          </a:xfrm>
          <a:prstGeom prst="wedgeRectCallout">
            <a:avLst>
              <a:gd name="adj1" fmla="val -76973"/>
              <a:gd name="adj2" fmla="val 2065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U zlomku se po vykrácení dvojek už čitatel nenásobí. U všech ostatních členů rovnice se násobení provede.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(Samozřejmě násobíme levou i pravou stranu).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6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 |.2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	      |.2</a:t>
                </a:r>
              </a:p>
              <a:p>
                <a:pPr marL="0" indent="0">
                  <a:buNone/>
                </a:pPr>
                <a:r>
                  <a:rPr lang="cs-CZ" dirty="0" smtClean="0"/>
                  <a:t>-55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+20y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+15z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+12y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+10z</a:t>
                </a:r>
                <a:r>
                  <a:rPr lang="cs-CZ" dirty="0" smtClean="0"/>
                  <a:t>=-20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22</a:t>
                </a:r>
                <a:r>
                  <a:rPr lang="cs-CZ" dirty="0" smtClean="0">
                    <a:solidFill>
                      <a:srgbClr val="0070C0"/>
                    </a:solidFill>
                  </a:rPr>
                  <a:t>-8y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-6z</a:t>
                </a:r>
                <a:r>
                  <a:rPr lang="cs-CZ" dirty="0" smtClean="0">
                    <a:solidFill>
                      <a:srgbClr val="0070C0"/>
                    </a:solidFill>
                  </a:rPr>
                  <a:t>+6y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+4z</a:t>
                </a:r>
                <a:r>
                  <a:rPr lang="cs-CZ" dirty="0" smtClean="0"/>
                  <a:t>=22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436510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46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−55+20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+6y+5z=-10 |.2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22−8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+3y+2z=11	      |.2</a:t>
                </a:r>
              </a:p>
              <a:p>
                <a:pPr marL="0" indent="0">
                  <a:buNone/>
                </a:pPr>
                <a:r>
                  <a:rPr lang="cs-CZ" dirty="0" smtClean="0"/>
                  <a:t>-55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+20y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+15z</a:t>
                </a:r>
                <a:r>
                  <a:rPr lang="cs-CZ" dirty="0" smtClean="0">
                    <a:solidFill>
                      <a:srgbClr val="C00000"/>
                    </a:solidFill>
                  </a:rPr>
                  <a:t>+12y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+10z</a:t>
                </a:r>
                <a:r>
                  <a:rPr lang="cs-CZ" dirty="0" smtClean="0"/>
                  <a:t>=-20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22</a:t>
                </a:r>
                <a:r>
                  <a:rPr lang="cs-CZ" dirty="0" smtClean="0">
                    <a:solidFill>
                      <a:srgbClr val="0070C0"/>
                    </a:solidFill>
                  </a:rPr>
                  <a:t>-8y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-6z</a:t>
                </a:r>
                <a:r>
                  <a:rPr lang="cs-CZ" dirty="0" smtClean="0">
                    <a:solidFill>
                      <a:srgbClr val="0070C0"/>
                    </a:solidFill>
                  </a:rPr>
                  <a:t>+6y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+4z</a:t>
                </a:r>
                <a:r>
                  <a:rPr lang="cs-CZ" dirty="0" smtClean="0"/>
                  <a:t>=22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C00000"/>
                    </a:solidFill>
                  </a:rPr>
                  <a:t>32y</a:t>
                </a:r>
                <a:r>
                  <a:rPr lang="cs-CZ" dirty="0" smtClean="0">
                    <a:solidFill>
                      <a:srgbClr val="00B050"/>
                    </a:solidFill>
                  </a:rPr>
                  <a:t>+25z</a:t>
                </a:r>
                <a:r>
                  <a:rPr lang="cs-CZ" dirty="0" smtClean="0"/>
                  <a:t>=35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70C0"/>
                    </a:solidFill>
                  </a:rPr>
                  <a:t>-2y</a:t>
                </a:r>
                <a:r>
                  <a:rPr lang="cs-CZ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-2z</a:t>
                </a:r>
                <a:r>
                  <a:rPr lang="cs-CZ" dirty="0" smtClean="0"/>
                  <a:t>=0</a:t>
                </a:r>
                <a:endParaRPr lang="cs-CZ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67544" y="436510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97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904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|.16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18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|.16</a:t>
            </a:r>
          </a:p>
          <a:p>
            <a:pPr marL="0" indent="0">
              <a:buNone/>
            </a:pPr>
            <a:r>
              <a:rPr lang="cs-CZ" dirty="0" smtClean="0"/>
              <a:t>32y+25z=35</a:t>
            </a:r>
          </a:p>
          <a:p>
            <a:pPr marL="0" indent="0">
              <a:buNone/>
            </a:pPr>
            <a:r>
              <a:rPr lang="cs-CZ" dirty="0" smtClean="0"/>
              <a:t>-32y-32z=0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9" name="Přímá spojnice 8"/>
          <p:cNvCxnSpPr/>
          <p:nvPr/>
        </p:nvCxnSpPr>
        <p:spPr>
          <a:xfrm>
            <a:off x="467544" y="3933056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5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|.16</a:t>
            </a:r>
          </a:p>
          <a:p>
            <a:pPr marL="0" indent="0">
              <a:buNone/>
            </a:pPr>
            <a:r>
              <a:rPr lang="cs-CZ" dirty="0" smtClean="0"/>
              <a:t>32y+25z=35</a:t>
            </a:r>
          </a:p>
          <a:p>
            <a:pPr marL="0" indent="0">
              <a:buNone/>
            </a:pPr>
            <a:r>
              <a:rPr lang="cs-CZ" dirty="0" smtClean="0"/>
              <a:t>-32y-32z=0</a:t>
            </a:r>
          </a:p>
          <a:p>
            <a:pPr marL="0" indent="0">
              <a:buNone/>
            </a:pPr>
            <a:r>
              <a:rPr lang="cs-CZ" dirty="0" smtClean="0"/>
              <a:t>-7z=35	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9" name="Přímá spojnice 8"/>
          <p:cNvCxnSpPr/>
          <p:nvPr/>
        </p:nvCxnSpPr>
        <p:spPr>
          <a:xfrm>
            <a:off x="467544" y="3933056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Soustavy rovnic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|.16</a:t>
            </a:r>
          </a:p>
          <a:p>
            <a:pPr marL="0" indent="0">
              <a:buNone/>
            </a:pPr>
            <a:r>
              <a:rPr lang="cs-CZ" dirty="0" smtClean="0"/>
              <a:t>32y+25z=35</a:t>
            </a:r>
          </a:p>
          <a:p>
            <a:pPr marL="0" indent="0">
              <a:buNone/>
            </a:pPr>
            <a:r>
              <a:rPr lang="cs-CZ" dirty="0" smtClean="0"/>
              <a:t>-32y-32z=0</a:t>
            </a:r>
          </a:p>
          <a:p>
            <a:pPr marL="0" indent="0">
              <a:buNone/>
            </a:pPr>
            <a:r>
              <a:rPr lang="cs-CZ" dirty="0" smtClean="0"/>
              <a:t>-7z=35	|:(-7)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9" name="Přímá spojnice 8"/>
          <p:cNvCxnSpPr/>
          <p:nvPr/>
        </p:nvCxnSpPr>
        <p:spPr>
          <a:xfrm>
            <a:off x="467544" y="3933056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229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92327"/>
              <a:gd name="adj2" fmla="val -184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906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-</a:t>
            </a:r>
            <a:r>
              <a:rPr lang="cs-CZ" dirty="0" smtClean="0">
                <a:solidFill>
                  <a:srgbClr val="0070C0"/>
                </a:solidFill>
              </a:rPr>
              <a:t>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</a:t>
            </a:r>
            <a:r>
              <a:rPr lang="cs-CZ" dirty="0" smtClean="0"/>
              <a:t>.(-5)=0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7571"/>
              <a:gd name="adj2" fmla="val 5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32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-</a:t>
            </a:r>
            <a:r>
              <a:rPr lang="cs-CZ" dirty="0" smtClean="0">
                <a:solidFill>
                  <a:srgbClr val="0070C0"/>
                </a:solidFill>
              </a:rPr>
              <a:t>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</a:t>
            </a:r>
            <a:r>
              <a:rPr lang="cs-CZ" dirty="0" smtClean="0"/>
              <a:t>.(-5)=0</a:t>
            </a:r>
          </a:p>
          <a:p>
            <a:pPr marL="0" indent="0">
              <a:buNone/>
            </a:pPr>
            <a:r>
              <a:rPr lang="cs-CZ" dirty="0" smtClean="0"/>
              <a:t>-2y+10=0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7571"/>
              <a:gd name="adj2" fmla="val 5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57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-</a:t>
            </a:r>
            <a:r>
              <a:rPr lang="cs-CZ" dirty="0" smtClean="0">
                <a:solidFill>
                  <a:srgbClr val="0070C0"/>
                </a:solidFill>
              </a:rPr>
              <a:t>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</a:t>
            </a:r>
            <a:r>
              <a:rPr lang="cs-CZ" dirty="0" smtClean="0"/>
              <a:t>.(-5)=0</a:t>
            </a:r>
          </a:p>
          <a:p>
            <a:pPr marL="0" indent="0">
              <a:buNone/>
            </a:pPr>
            <a:r>
              <a:rPr lang="cs-CZ" dirty="0" smtClean="0"/>
              <a:t>-2y+10=0	|-10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7571"/>
              <a:gd name="adj2" fmla="val 5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140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-</a:t>
            </a:r>
            <a:r>
              <a:rPr lang="cs-CZ" dirty="0" smtClean="0">
                <a:solidFill>
                  <a:srgbClr val="0070C0"/>
                </a:solidFill>
              </a:rPr>
              <a:t>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</a:t>
            </a:r>
            <a:r>
              <a:rPr lang="cs-CZ" dirty="0" smtClean="0"/>
              <a:t>.(-5)=0</a:t>
            </a:r>
          </a:p>
          <a:p>
            <a:pPr marL="0" indent="0">
              <a:buNone/>
            </a:pPr>
            <a:r>
              <a:rPr lang="cs-CZ" dirty="0" smtClean="0"/>
              <a:t>-2y+10=0</a:t>
            </a:r>
          </a:p>
          <a:p>
            <a:pPr marL="0" indent="0">
              <a:buNone/>
            </a:pPr>
            <a:r>
              <a:rPr lang="cs-CZ" dirty="0" smtClean="0"/>
              <a:t>-2y=-10	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7571"/>
              <a:gd name="adj2" fmla="val 5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031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32y</a:t>
            </a:r>
            <a:r>
              <a:rPr lang="cs-CZ" dirty="0" smtClean="0">
                <a:solidFill>
                  <a:srgbClr val="00B050"/>
                </a:solidFill>
              </a:rPr>
              <a:t>+25z</a:t>
            </a:r>
            <a:r>
              <a:rPr lang="cs-CZ" dirty="0" smtClean="0"/>
              <a:t>=35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-2y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-2z</a:t>
            </a:r>
            <a:r>
              <a:rPr lang="cs-CZ" dirty="0" smtClean="0"/>
              <a:t>=0	</a:t>
            </a:r>
          </a:p>
          <a:p>
            <a:pPr marL="0" indent="0">
              <a:buNone/>
            </a:pPr>
            <a:r>
              <a:rPr lang="cs-CZ" dirty="0" smtClean="0"/>
              <a:t>z = 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-</a:t>
            </a:r>
            <a:r>
              <a:rPr lang="cs-CZ" dirty="0" smtClean="0">
                <a:solidFill>
                  <a:srgbClr val="0070C0"/>
                </a:solidFill>
              </a:rPr>
              <a:t>2y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-2</a:t>
            </a:r>
            <a:r>
              <a:rPr lang="cs-CZ" dirty="0" smtClean="0"/>
              <a:t>.(-5)=0</a:t>
            </a:r>
          </a:p>
          <a:p>
            <a:pPr marL="0" indent="0">
              <a:buNone/>
            </a:pPr>
            <a:r>
              <a:rPr lang="cs-CZ" dirty="0" smtClean="0"/>
              <a:t>-2y+10=0</a:t>
            </a:r>
          </a:p>
          <a:p>
            <a:pPr marL="0" indent="0">
              <a:buNone/>
            </a:pPr>
            <a:r>
              <a:rPr lang="cs-CZ" dirty="0" smtClean="0"/>
              <a:t>-2y=-10	|:(-2)</a:t>
            </a:r>
          </a:p>
          <a:p>
            <a:pPr marL="0" indent="0">
              <a:buNone/>
            </a:pPr>
            <a:r>
              <a:rPr lang="cs-CZ" dirty="0" smtClean="0"/>
              <a:t>y=5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2780928"/>
            <a:ext cx="21962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bdélníkový popisek 7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7571"/>
              <a:gd name="adj2" fmla="val 571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„z“ </a:t>
            </a:r>
            <a:r>
              <a:rPr lang="cs-CZ" dirty="0">
                <a:solidFill>
                  <a:schemeClr val="tx1"/>
                </a:solidFill>
              </a:rPr>
              <a:t>dosadíme do libovolné rovnice a zjistíme neznámou </a:t>
            </a:r>
            <a:r>
              <a:rPr lang="cs-CZ" dirty="0" smtClean="0">
                <a:solidFill>
                  <a:schemeClr val="tx1"/>
                </a:solidFill>
              </a:rPr>
              <a:t>„y“.</a:t>
            </a:r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000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5</a:t>
            </a:r>
          </a:p>
          <a:p>
            <a:pPr marL="0" indent="0">
              <a:buNone/>
            </a:pPr>
            <a:r>
              <a:rPr lang="cs-CZ" dirty="0" smtClean="0"/>
              <a:t>z=-5</a:t>
            </a:r>
          </a:p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117010"/>
                  <a:gd name="adj2" fmla="val -22265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„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y“a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„z“ dosadíme do upravené 1. rovnice o třech 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neznámych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„x </a:t>
                </a:r>
                <a:r>
                  <a:rPr lang="cs-CZ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“ a spočítáme poslední neznámou „x“.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117010"/>
                  <a:gd name="adj2" fmla="val -22265"/>
                </a:avLst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629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ym typeface="Wingdings" pitchFamily="2" charset="2"/>
                  </a:rPr>
                  <a:t>y = 5</a:t>
                </a:r>
              </a:p>
              <a:p>
                <a:pPr marL="0" indent="0">
                  <a:buNone/>
                </a:pPr>
                <a:r>
                  <a:rPr lang="cs-CZ" dirty="0" smtClean="0"/>
                  <a:t>z=-5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.5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.(−5)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 t="-16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„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y“a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„z“ dosadíme do upravené 1. rovnice o třech 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neznámych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„x </a:t>
                </a:r>
                <a:r>
                  <a:rPr lang="cs-CZ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“ a spočítáme poslední neznámou „x“.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955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ym typeface="Wingdings" pitchFamily="2" charset="2"/>
                  </a:rPr>
                  <a:t>y = 5</a:t>
                </a:r>
              </a:p>
              <a:p>
                <a:pPr marL="0" indent="0">
                  <a:buNone/>
                </a:pPr>
                <a:r>
                  <a:rPr lang="cs-CZ" dirty="0" smtClean="0"/>
                  <a:t>z=-5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.5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.(−5)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</m:t>
                        </m:r>
                        <m:r>
                          <a:rPr lang="cs-CZ" b="0" i="1" smtClean="0">
                            <a:latin typeface="Cambria Math"/>
                          </a:rPr>
                          <m:t>20+15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 t="-16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„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y“a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„z“ dosadíme do upravené 1. rovnice o třech 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neznámych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„x </a:t>
                </a:r>
                <a:r>
                  <a:rPr lang="cs-CZ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“ a spočítáme poslední neznámou „x“.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61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 -  3 x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3 rovnic o 3 neznámých budeme řešit nejprve metodou dosazovací, čímž snížíme počet rovnic a počet neznámých o 1.</a:t>
            </a:r>
          </a:p>
          <a:p>
            <a:r>
              <a:rPr lang="cs-CZ" dirty="0" smtClean="0"/>
              <a:t>Jakmile bude soustava ve tvaru 2 rovnice a 2 neznámé, můžeme dále postupovat libovolnou metodou.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ym typeface="Wingdings" pitchFamily="2" charset="2"/>
                  </a:rPr>
                  <a:t>y = 5</a:t>
                </a:r>
              </a:p>
              <a:p>
                <a:pPr marL="0" indent="0">
                  <a:buNone/>
                </a:pPr>
                <a:r>
                  <a:rPr lang="cs-CZ" dirty="0" smtClean="0"/>
                  <a:t>z=-5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.5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.(−5)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</m:t>
                        </m:r>
                        <m:r>
                          <a:rPr lang="cs-CZ" b="0" i="1" smtClean="0">
                            <a:latin typeface="Cambria Math"/>
                          </a:rPr>
                          <m:t>20+15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=3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x = 3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 t="-1633" b="-4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s-CZ" dirty="0" smtClean="0">
                    <a:solidFill>
                      <a:schemeClr val="tx1"/>
                    </a:solidFill>
                  </a:rPr>
                  <a:t>„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y“a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„z“ dosadíme do upravené 1. rovnice o třech </a:t>
                </a:r>
                <a:r>
                  <a:rPr lang="cs-CZ" dirty="0" err="1" smtClean="0">
                    <a:solidFill>
                      <a:schemeClr val="tx1"/>
                    </a:solidFill>
                  </a:rPr>
                  <a:t>neznámych</a:t>
                </a:r>
                <a:endParaRPr lang="cs-CZ" dirty="0" smtClean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„x </a:t>
                </a:r>
                <a:r>
                  <a:rPr lang="cs-CZ" dirty="0">
                    <a:solidFill>
                      <a:schemeClr val="tx1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“ a spočítáme poslední neznámou „x“.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1770314"/>
                <a:ext cx="3880927" cy="2016224"/>
              </a:xfrm>
              <a:prstGeom prst="wedgeRectCallout">
                <a:avLst>
                  <a:gd name="adj1" fmla="val -88961"/>
                  <a:gd name="adj2" fmla="val 41444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05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Výsledkem jsou hodnoty tří neznámých:</a:t>
            </a:r>
          </a:p>
          <a:p>
            <a:pPr marL="0" indent="0">
              <a:buNone/>
            </a:pPr>
            <a:r>
              <a:rPr lang="cs-CZ" dirty="0" smtClean="0"/>
              <a:t>x </a:t>
            </a:r>
            <a:r>
              <a:rPr lang="cs-CZ" dirty="0"/>
              <a:t>= 3</a:t>
            </a:r>
            <a:endParaRPr lang="cs-CZ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5</a:t>
            </a:r>
          </a:p>
          <a:p>
            <a:pPr marL="0" indent="0">
              <a:buNone/>
            </a:pPr>
            <a:r>
              <a:rPr lang="cs-CZ" dirty="0" smtClean="0"/>
              <a:t>z=-5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946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2x + 4y + 3z = 11</a:t>
            </a:r>
          </a:p>
          <a:p>
            <a:pPr marL="0" indent="0">
              <a:buNone/>
            </a:pPr>
            <a:r>
              <a:rPr lang="cs-CZ" dirty="0" smtClean="0"/>
              <a:t>-5x + 6y  + 5z = -10</a:t>
            </a:r>
          </a:p>
          <a:p>
            <a:pPr marL="0" indent="0">
              <a:buNone/>
            </a:pPr>
            <a:r>
              <a:rPr lang="cs-CZ" dirty="0" smtClean="0"/>
              <a:t>2x + 3y + 2z = 11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0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2x + 4y + 3z = 11</a:t>
            </a:r>
          </a:p>
          <a:p>
            <a:pPr marL="0" indent="0">
              <a:buNone/>
            </a:pPr>
            <a:r>
              <a:rPr lang="cs-CZ" dirty="0" smtClean="0"/>
              <a:t>-5x + 6y  + 5z = -10</a:t>
            </a:r>
          </a:p>
          <a:p>
            <a:pPr marL="0" indent="0">
              <a:buNone/>
            </a:pPr>
            <a:r>
              <a:rPr lang="cs-CZ" dirty="0" smtClean="0"/>
              <a:t>2x + 3y + 2z = 11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bdélníkový popisek 5"/>
          <p:cNvSpPr/>
          <p:nvPr/>
        </p:nvSpPr>
        <p:spPr>
          <a:xfrm>
            <a:off x="4427984" y="2348880"/>
            <a:ext cx="3960440" cy="2016224"/>
          </a:xfrm>
          <a:prstGeom prst="wedgeRectCallout">
            <a:avLst>
              <a:gd name="adj1" fmla="val -74431"/>
              <a:gd name="adj2" fmla="val -6275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 1. rovnice osamostatníme „x“.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Používáme metodu dosazovací.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0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2x + 4y + 3z = 11	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-5x + 6y  + 5z = 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2x + 3y + 2z = 11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bdélníkový popisek 5"/>
          <p:cNvSpPr/>
          <p:nvPr/>
        </p:nvSpPr>
        <p:spPr>
          <a:xfrm>
            <a:off x="4427984" y="2492896"/>
            <a:ext cx="3960440" cy="2016224"/>
          </a:xfrm>
          <a:prstGeom prst="wedgeRectCallout">
            <a:avLst>
              <a:gd name="adj1" fmla="val -68109"/>
              <a:gd name="adj2" fmla="val -6437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 1. rovnice osamostatníme „x“.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Používáme metodu dosazovací.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Šipka doprava 6"/>
          <p:cNvSpPr/>
          <p:nvPr/>
        </p:nvSpPr>
        <p:spPr>
          <a:xfrm>
            <a:off x="3419872" y="1880828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04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2x + 4y + 3z = 11	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-5x + 6y  + 5z = 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2x + 3y + 2z = 11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427984" y="2492896"/>
                <a:ext cx="3960440" cy="2016224"/>
              </a:xfrm>
              <a:prstGeom prst="wedgeRectCallout">
                <a:avLst>
                  <a:gd name="adj1" fmla="val -68109"/>
                  <a:gd name="adj2" fmla="val -64378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Do zbývajících dvou rovnic dosadíme za „x“ hodnotu „(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)“</a:t>
                </a:r>
              </a:p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Používáme metodu dosazovací.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2492896"/>
                <a:ext cx="3960440" cy="2016224"/>
              </a:xfrm>
              <a:prstGeom prst="wedgeRectCallout">
                <a:avLst>
                  <a:gd name="adj1" fmla="val -68109"/>
                  <a:gd name="adj2" fmla="val -64378"/>
                </a:avLst>
              </a:prstGeom>
              <a:blipFill rotWithShape="1">
                <a:blip r:embed="rId3"/>
                <a:stretch>
                  <a:fillRect r="-7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Šipka doprava 6"/>
          <p:cNvSpPr/>
          <p:nvPr/>
        </p:nvSpPr>
        <p:spPr>
          <a:xfrm>
            <a:off x="3419872" y="1880828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2x + 4y + 3z = 11	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11−4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-5x + 6y  + 5z = 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2x + 3y + 2z = 11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-5.(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)+6y+5z=-10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)+3y+2z=11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ový popisek 5"/>
              <p:cNvSpPr/>
              <p:nvPr/>
            </p:nvSpPr>
            <p:spPr>
              <a:xfrm>
                <a:off x="4427984" y="2492896"/>
                <a:ext cx="3960440" cy="1728192"/>
              </a:xfrm>
              <a:prstGeom prst="wedgeRectCallout">
                <a:avLst>
                  <a:gd name="adj1" fmla="val -98619"/>
                  <a:gd name="adj2" fmla="val 46483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Do zbývajících dvou rovnic dosadíme za „x“ hodnotu „(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>
                    <a:solidFill>
                      <a:schemeClr val="tx1"/>
                    </a:solidFill>
                  </a:rPr>
                  <a:t>)“</a:t>
                </a:r>
              </a:p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ctr"/>
                <a:r>
                  <a:rPr lang="cs-CZ" dirty="0">
                    <a:solidFill>
                      <a:schemeClr val="tx1"/>
                    </a:solidFill>
                  </a:rPr>
                  <a:t>Používáme metodu dosazovací.</a:t>
                </a:r>
              </a:p>
            </p:txBody>
          </p:sp>
        </mc:Choice>
        <mc:Fallback xmlns="">
          <p:sp>
            <p:nvSpPr>
              <p:cNvPr id="6" name="Obdélníkový popise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2492896"/>
                <a:ext cx="3960440" cy="1728192"/>
              </a:xfrm>
              <a:prstGeom prst="wedgeRectCallout">
                <a:avLst>
                  <a:gd name="adj1" fmla="val -98619"/>
                  <a:gd name="adj2" fmla="val 46483"/>
                </a:avLst>
              </a:prstGeom>
              <a:blipFill rotWithShape="1">
                <a:blip r:embed="rId3"/>
                <a:stretch>
                  <a:fillRect r="-6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Šipka doprava 6"/>
          <p:cNvSpPr/>
          <p:nvPr/>
        </p:nvSpPr>
        <p:spPr>
          <a:xfrm>
            <a:off x="3419872" y="1880828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323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-5.(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)+6y+5z=-10</a:t>
                </a:r>
              </a:p>
              <a:p>
                <a:pPr marL="0" indent="0">
                  <a:buNone/>
                </a:pPr>
                <a:r>
                  <a:rPr lang="cs-CZ" dirty="0" smtClean="0"/>
                  <a:t>2.(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11−4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)+3y+2z=11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284984"/>
            <a:ext cx="43924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bdélníkový popisek 5"/>
          <p:cNvSpPr/>
          <p:nvPr/>
        </p:nvSpPr>
        <p:spPr>
          <a:xfrm>
            <a:off x="4932040" y="3861048"/>
            <a:ext cx="3960440" cy="1728192"/>
          </a:xfrm>
          <a:prstGeom prst="wedgeRectCallout">
            <a:avLst>
              <a:gd name="adj1" fmla="val -121707"/>
              <a:gd name="adj2" fmla="val -908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Roznásobíme </a:t>
            </a:r>
            <a:r>
              <a:rPr lang="cs-CZ" dirty="0" smtClean="0">
                <a:solidFill>
                  <a:schemeClr val="tx1"/>
                </a:solidFill>
              </a:rPr>
              <a:t>závorku, zbavíme se zlomku </a:t>
            </a:r>
            <a:r>
              <a:rPr lang="cs-CZ" dirty="0">
                <a:solidFill>
                  <a:schemeClr val="tx1"/>
                </a:solidFill>
              </a:rPr>
              <a:t>a připravíme na tvar </a:t>
            </a:r>
            <a:endParaRPr lang="cs-CZ" dirty="0" smtClean="0">
              <a:solidFill>
                <a:schemeClr val="tx1"/>
              </a:solidFill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2 </a:t>
            </a:r>
            <a:r>
              <a:rPr lang="cs-CZ" dirty="0">
                <a:solidFill>
                  <a:schemeClr val="tx1"/>
                </a:solidFill>
              </a:rPr>
              <a:t>rovnice 2 neznámé.</a:t>
            </a:r>
          </a:p>
        </p:txBody>
      </p:sp>
    </p:spTree>
    <p:extLst>
      <p:ext uri="{BB962C8B-B14F-4D97-AF65-F5344CB8AC3E}">
        <p14:creationId xmlns:p14="http://schemas.microsoft.com/office/powerpoint/2010/main" val="41413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1199</Words>
  <Application>Microsoft Office PowerPoint</Application>
  <PresentationFormat>Předvádění na obrazovce (4:3)</PresentationFormat>
  <Paragraphs>232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systému Office</vt:lpstr>
      <vt:lpstr>Prezentace aplikace PowerPoint</vt:lpstr>
      <vt:lpstr>Soustavy rovnic</vt:lpstr>
      <vt:lpstr>Soustavy rovnic  -  3 x 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27</cp:revision>
  <dcterms:created xsi:type="dcterms:W3CDTF">2013-03-23T15:20:06Z</dcterms:created>
  <dcterms:modified xsi:type="dcterms:W3CDTF">2013-11-25T08:41:31Z</dcterms:modified>
</cp:coreProperties>
</file>