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80" r:id="rId13"/>
    <p:sldId id="278" r:id="rId14"/>
    <p:sldId id="281" r:id="rId15"/>
    <p:sldId id="282" r:id="rId16"/>
    <p:sldId id="28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oblast: </a:t>
            </a:r>
            <a:r>
              <a:rPr lang="cs-CZ" dirty="0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Kvadratické nerovnice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</a:t>
            </a:r>
            <a:r>
              <a:rPr lang="cs-CZ"/>
              <a:t>: </a:t>
            </a:r>
            <a:r>
              <a:rPr lang="cs-CZ" smtClean="0"/>
              <a:t>VY_32_INOVACE_MC_05_kvadraticke_nerovnice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19.08.2013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2.ročníku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kořeny, nerovnice, </a:t>
            </a:r>
            <a:r>
              <a:rPr lang="cs-CZ" dirty="0" err="1" smtClean="0"/>
              <a:t>fce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r>
              <a:rPr lang="cs-CZ" dirty="0" smtClean="0"/>
              <a:t>Hodnoty kořenů nám určují průsečík paraboly s osou x.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59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Hodnota a=2 nám určí tvar paraboly.</a:t>
            </a:r>
          </a:p>
          <a:p>
            <a:pPr marL="0" indent="0">
              <a:buNone/>
            </a:pPr>
            <a:r>
              <a:rPr lang="cs-CZ" dirty="0" smtClean="0"/>
              <a:t>a&gt;0…</a:t>
            </a:r>
          </a:p>
          <a:p>
            <a:pPr marL="0" indent="0">
              <a:buNone/>
            </a:pPr>
            <a:r>
              <a:rPr lang="cs-CZ" dirty="0" smtClean="0"/>
              <a:t>a&lt;0…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louk 11"/>
          <p:cNvSpPr/>
          <p:nvPr/>
        </p:nvSpPr>
        <p:spPr>
          <a:xfrm>
            <a:off x="1958954" y="2708920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>
            <a:off x="2023726" y="3281181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3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Hodnota a=2 nám určí tvar paraboly.</a:t>
            </a:r>
          </a:p>
          <a:p>
            <a:pPr marL="0" indent="0">
              <a:buNone/>
            </a:pPr>
            <a:r>
              <a:rPr lang="cs-CZ" b="1" dirty="0" smtClean="0"/>
              <a:t>a&gt;0</a:t>
            </a:r>
            <a:r>
              <a:rPr lang="cs-CZ" dirty="0" smtClean="0"/>
              <a:t>…</a:t>
            </a:r>
          </a:p>
          <a:p>
            <a:pPr marL="0" indent="0">
              <a:buNone/>
            </a:pPr>
            <a:r>
              <a:rPr lang="cs-CZ" dirty="0" smtClean="0"/>
              <a:t>a&lt;0…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2" name="Oblouk 11"/>
          <p:cNvSpPr/>
          <p:nvPr/>
        </p:nvSpPr>
        <p:spPr>
          <a:xfrm>
            <a:off x="1958954" y="2708920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louk 12"/>
          <p:cNvSpPr/>
          <p:nvPr/>
        </p:nvSpPr>
        <p:spPr>
          <a:xfrm>
            <a:off x="2023726" y="3281181"/>
            <a:ext cx="694928" cy="565212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70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r>
              <a:rPr lang="cs-CZ" dirty="0" smtClean="0"/>
              <a:t>Hodnoty kořenů nám určují průsečík paraboly s osou x.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5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9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716425" y="5661248"/>
            <a:ext cx="2080117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19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Znaménko nerovnosti </a:t>
            </a:r>
            <a:r>
              <a:rPr lang="cs-CZ" b="1" dirty="0" smtClean="0">
                <a:solidFill>
                  <a:srgbClr val="FF0000"/>
                </a:solidFill>
              </a:rPr>
              <a:t>&lt;</a:t>
            </a:r>
            <a:r>
              <a:rPr lang="cs-CZ" dirty="0" smtClean="0"/>
              <a:t> nás informuje, že výsledkem nerovnice jsou části grafu </a:t>
            </a:r>
            <a:r>
              <a:rPr lang="cs-CZ" b="1" dirty="0" smtClean="0">
                <a:solidFill>
                  <a:srgbClr val="FF0000"/>
                </a:solidFill>
              </a:rPr>
              <a:t>pod</a:t>
            </a:r>
            <a:r>
              <a:rPr lang="cs-CZ" dirty="0" smtClean="0"/>
              <a:t> osou.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Výsledek… x</a:t>
            </a:r>
            <a:r>
              <a:rPr lang="cs-CZ" dirty="0" smtClean="0">
                <a:sym typeface="Symbol"/>
              </a:rPr>
              <a:t>(-3 ; 0,5)</a:t>
            </a:r>
            <a:endParaRPr lang="cs-CZ" dirty="0" smtClean="0"/>
          </a:p>
        </p:txBody>
      </p:sp>
      <p:cxnSp>
        <p:nvCxnSpPr>
          <p:cNvPr id="5" name="Přímá spojnice 4"/>
          <p:cNvCxnSpPr/>
          <p:nvPr/>
        </p:nvCxnSpPr>
        <p:spPr>
          <a:xfrm>
            <a:off x="1259632" y="530120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653882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843264" y="51211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ový popisek 9"/>
          <p:cNvSpPr/>
          <p:nvPr/>
        </p:nvSpPr>
        <p:spPr>
          <a:xfrm>
            <a:off x="971600" y="5805264"/>
            <a:ext cx="1682282" cy="648072"/>
          </a:xfrm>
          <a:prstGeom prst="wedgeRectCallout">
            <a:avLst>
              <a:gd name="adj1" fmla="val 50993"/>
              <a:gd name="adj2" fmla="val -11890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-3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1" name="Obdélníkový popisek 10"/>
          <p:cNvSpPr/>
          <p:nvPr/>
        </p:nvSpPr>
        <p:spPr>
          <a:xfrm>
            <a:off x="4851917" y="5840221"/>
            <a:ext cx="1682282" cy="648072"/>
          </a:xfrm>
          <a:prstGeom prst="wedgeRectCallout">
            <a:avLst>
              <a:gd name="adj1" fmla="val -49952"/>
              <a:gd name="adj2" fmla="val -1323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chemeClr val="tx1"/>
                </a:solidFill>
              </a:rPr>
              <a:t>0,5</a:t>
            </a:r>
            <a:endParaRPr lang="cs-CZ" sz="2000" dirty="0">
              <a:solidFill>
                <a:schemeClr val="tx1"/>
              </a:solidFill>
            </a:endParaRPr>
          </a:p>
        </p:txBody>
      </p:sp>
      <p:sp>
        <p:nvSpPr>
          <p:cNvPr id="13" name="Oblouk 12"/>
          <p:cNvSpPr/>
          <p:nvPr/>
        </p:nvSpPr>
        <p:spPr>
          <a:xfrm>
            <a:off x="2508920" y="3762841"/>
            <a:ext cx="2495128" cy="2077380"/>
          </a:xfrm>
          <a:prstGeom prst="arc">
            <a:avLst>
              <a:gd name="adj1" fmla="val 21599999"/>
              <a:gd name="adj2" fmla="val 10956143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>
            <a:off x="2716425" y="5661248"/>
            <a:ext cx="2080117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32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0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</a:t>
            </a:r>
            <a:r>
              <a:rPr lang="cs-CZ" smtClean="0"/>
              <a:t>kvadratické </a:t>
            </a:r>
            <a:r>
              <a:rPr lang="cs-CZ" b="1" smtClean="0"/>
              <a:t>rovnice.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325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</a:t>
            </a:r>
            <a:r>
              <a:rPr lang="cs-CZ" dirty="0"/>
              <a:t>0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90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1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24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=((-5)+7)/(2.2)=0,5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=((-5)-7</a:t>
            </a:r>
            <a:r>
              <a:rPr lang="cs-CZ" dirty="0"/>
              <a:t>)/(2.2</a:t>
            </a:r>
            <a:r>
              <a:rPr lang="cs-CZ" dirty="0" smtClean="0"/>
              <a:t>)=-3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2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Kvadratické nerovnice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  2x</a:t>
            </a:r>
            <a:r>
              <a:rPr lang="cs-CZ" baseline="30000" dirty="0" smtClean="0"/>
              <a:t>2</a:t>
            </a:r>
            <a:r>
              <a:rPr lang="cs-CZ" dirty="0" smtClean="0"/>
              <a:t> + 5x – 3 &lt; 0</a:t>
            </a:r>
          </a:p>
          <a:p>
            <a:pPr marL="0" indent="0">
              <a:buNone/>
            </a:pPr>
            <a:r>
              <a:rPr lang="cs-CZ" dirty="0" smtClean="0"/>
              <a:t>Nejprve zjistíme kořeny kvadratické </a:t>
            </a:r>
            <a:r>
              <a:rPr lang="cs-CZ" b="1" dirty="0" smtClean="0"/>
              <a:t>rovnice.</a:t>
            </a:r>
          </a:p>
          <a:p>
            <a:pPr marL="0" indent="0">
              <a:buNone/>
            </a:pPr>
            <a:r>
              <a:rPr lang="cs-CZ" dirty="0"/>
              <a:t> 2x</a:t>
            </a:r>
            <a:r>
              <a:rPr lang="cs-CZ" baseline="30000" dirty="0"/>
              <a:t>2</a:t>
            </a:r>
            <a:r>
              <a:rPr lang="cs-CZ" dirty="0"/>
              <a:t> + 5x – 3 </a:t>
            </a:r>
            <a:r>
              <a:rPr lang="cs-CZ" dirty="0" smtClean="0"/>
              <a:t>= 0</a:t>
            </a:r>
          </a:p>
          <a:p>
            <a:pPr marL="0" indent="0">
              <a:buNone/>
            </a:pPr>
            <a:r>
              <a:rPr lang="cs-CZ" dirty="0" smtClean="0"/>
              <a:t>a=2, b=5, c=-3</a:t>
            </a:r>
          </a:p>
          <a:p>
            <a:pPr marL="0" indent="0">
              <a:buNone/>
            </a:pPr>
            <a:r>
              <a:rPr lang="cs-CZ" dirty="0" smtClean="0"/>
              <a:t>D=25-4.2.(-3)=25+24=49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=((-5)+7)/(2.2)=</a:t>
            </a:r>
            <a:r>
              <a:rPr lang="cs-CZ" b="1" dirty="0" smtClean="0"/>
              <a:t>0,5</a:t>
            </a:r>
          </a:p>
          <a:p>
            <a:pPr marL="0" indent="0">
              <a:buNone/>
            </a:pPr>
            <a:r>
              <a:rPr lang="cs-CZ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=((-5)-7</a:t>
            </a:r>
            <a:r>
              <a:rPr lang="cs-CZ" dirty="0"/>
              <a:t>)/(2.2</a:t>
            </a:r>
            <a:r>
              <a:rPr lang="cs-CZ" dirty="0" smtClean="0"/>
              <a:t>)=</a:t>
            </a:r>
            <a:r>
              <a:rPr lang="cs-CZ" b="1" dirty="0" smtClean="0"/>
              <a:t>-3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9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499</Words>
  <Application>Microsoft Office PowerPoint</Application>
  <PresentationFormat>Předvádění na obrazovce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Prezentace aplikace PowerPoint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  <vt:lpstr>Kvadratické nerovnice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27</cp:revision>
  <dcterms:created xsi:type="dcterms:W3CDTF">2013-03-23T15:20:06Z</dcterms:created>
  <dcterms:modified xsi:type="dcterms:W3CDTF">2013-11-25T08:41:57Z</dcterms:modified>
</cp:coreProperties>
</file>