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322" r:id="rId5"/>
    <p:sldId id="321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7" r:id="rId20"/>
    <p:sldId id="342" r:id="rId21"/>
    <p:sldId id="341" r:id="rId22"/>
    <p:sldId id="338" r:id="rId23"/>
    <p:sldId id="336" r:id="rId24"/>
    <p:sldId id="340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5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09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72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1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10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7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70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75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11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71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89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</a:t>
            </a:r>
            <a:r>
              <a:rPr lang="cs-CZ" dirty="0" smtClean="0"/>
              <a:t>Soustavy rovnic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VY_32_INOVACE_MC_07_Soustavy </a:t>
            </a:r>
            <a:r>
              <a:rPr lang="cs-CZ" dirty="0"/>
              <a:t>rovnic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20.08.2013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1.ročníku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učiva a ověření znalostí žáků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Klíčová slova: </a:t>
            </a:r>
            <a:r>
              <a:rPr lang="cs-CZ" dirty="0" smtClean="0"/>
              <a:t>Rovnice, kořeny, diskriminant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2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+7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=31</m:t>
                    </m:r>
                  </m:oMath>
                </a14:m>
                <a:r>
                  <a:rPr lang="cs-CZ" b="0" dirty="0" smtClean="0"/>
                  <a:t>		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=31−7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</m:oMath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31−7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(961−217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−217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+49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cs-CZ" dirty="0" smtClean="0"/>
                  <a:t>+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=25</m:t>
                    </m:r>
                  </m:oMath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395536" y="2780928"/>
            <a:ext cx="2520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Šipka doprava 3"/>
          <p:cNvSpPr/>
          <p:nvPr/>
        </p:nvSpPr>
        <p:spPr>
          <a:xfrm>
            <a:off x="3203848" y="2276872"/>
            <a:ext cx="86409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81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+7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=31</m:t>
                    </m:r>
                  </m:oMath>
                </a14:m>
                <a:r>
                  <a:rPr lang="cs-CZ" b="0" dirty="0" smtClean="0"/>
                  <a:t>		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=31−7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</m:oMath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31−7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(961−217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−217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+49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cs-CZ" dirty="0" smtClean="0"/>
                  <a:t>+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=25</m:t>
                    </m:r>
                  </m:oMath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50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−434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+936=0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395536" y="2780928"/>
            <a:ext cx="2520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Šipka doprava 3"/>
          <p:cNvSpPr/>
          <p:nvPr/>
        </p:nvSpPr>
        <p:spPr>
          <a:xfrm>
            <a:off x="3203848" y="2276872"/>
            <a:ext cx="86409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71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50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−434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+936=0</m:t>
                      </m:r>
                    </m:oMath>
                  </m:oMathPara>
                </a14:m>
                <a:endParaRPr lang="cs-CZ" b="0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312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50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−434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+936=0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−4.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.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b="0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89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50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−434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+936=0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−4.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.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𝐷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(−434)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−4.</m:t>
                    </m:r>
                    <m:r>
                      <a:rPr lang="cs-CZ" b="0" i="1" smtClean="0">
                        <a:latin typeface="Cambria Math"/>
                      </a:rPr>
                      <m:t>50</m:t>
                    </m:r>
                    <m:r>
                      <a:rPr lang="cs-CZ" i="1">
                        <a:latin typeface="Cambria Math"/>
                      </a:rPr>
                      <m:t>.</m:t>
                    </m:r>
                  </m:oMath>
                </a14:m>
                <a:r>
                  <a:rPr lang="cs-CZ" dirty="0"/>
                  <a:t>936</a:t>
                </a:r>
                <a:r>
                  <a:rPr lang="cs-CZ" dirty="0" smtClean="0"/>
                  <a:t>=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099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50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−434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+936=0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−4.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.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𝐷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(−434)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−4.</m:t>
                    </m:r>
                    <m:r>
                      <a:rPr lang="cs-CZ" b="0" i="1" smtClean="0">
                        <a:latin typeface="Cambria Math"/>
                      </a:rPr>
                      <m:t>50</m:t>
                    </m:r>
                    <m:r>
                      <a:rPr lang="cs-CZ" i="1">
                        <a:latin typeface="Cambria Math"/>
                      </a:rPr>
                      <m:t>.</m:t>
                    </m:r>
                  </m:oMath>
                </a14:m>
                <a:r>
                  <a:rPr lang="cs-CZ" dirty="0"/>
                  <a:t>936= 188356- 187200= </a:t>
                </a:r>
                <a:r>
                  <a:rPr lang="cs-CZ" dirty="0" smtClean="0"/>
                  <a:t>1156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008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50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−434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+936=0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−4.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.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𝐷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(−434)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−4.</m:t>
                    </m:r>
                    <m:r>
                      <a:rPr lang="cs-CZ" b="0" i="1" smtClean="0">
                        <a:latin typeface="Cambria Math"/>
                      </a:rPr>
                      <m:t>50</m:t>
                    </m:r>
                    <m:r>
                      <a:rPr lang="cs-CZ" i="1">
                        <a:latin typeface="Cambria Math"/>
                      </a:rPr>
                      <m:t>.</m:t>
                    </m:r>
                  </m:oMath>
                </a14:m>
                <a:r>
                  <a:rPr lang="cs-CZ" dirty="0"/>
                  <a:t>936= 188356- 187200= </a:t>
                </a:r>
                <a:r>
                  <a:rPr lang="cs-CZ" dirty="0" smtClean="0"/>
                  <a:t>1156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1,2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𝐷</m:t>
                              </m:r>
                            </m:e>
                          </m:rad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2.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726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50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−434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+936=0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−4.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.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𝐷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(−434)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−4.</m:t>
                    </m:r>
                    <m:r>
                      <a:rPr lang="cs-CZ" b="0" i="1" smtClean="0">
                        <a:latin typeface="Cambria Math"/>
                      </a:rPr>
                      <m:t>50</m:t>
                    </m:r>
                    <m:r>
                      <a:rPr lang="cs-CZ" i="1">
                        <a:latin typeface="Cambria Math"/>
                      </a:rPr>
                      <m:t>.</m:t>
                    </m:r>
                  </m:oMath>
                </a14:m>
                <a:r>
                  <a:rPr lang="cs-CZ" dirty="0"/>
                  <a:t>936= 188356- 187200= </a:t>
                </a:r>
                <a:r>
                  <a:rPr lang="cs-CZ" dirty="0" smtClean="0"/>
                  <a:t>1156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1,2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𝐷</m:t>
                              </m:r>
                            </m:e>
                          </m:rad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2.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1,2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(−434)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1156</m:t>
                            </m:r>
                          </m:e>
                        </m:rad>
                      </m:num>
                      <m:den>
                        <m:r>
                          <a:rPr lang="cs-CZ" i="1">
                            <a:latin typeface="Cambria Math"/>
                          </a:rPr>
                          <m:t>2.</m:t>
                        </m:r>
                        <m:r>
                          <a:rPr lang="cs-CZ" b="0" i="1" smtClean="0">
                            <a:latin typeface="Cambria Math"/>
                          </a:rPr>
                          <m:t>50</m:t>
                        </m:r>
                      </m:den>
                    </m:f>
                  </m:oMath>
                </a14:m>
                <a:r>
                  <a:rPr lang="cs-CZ" dirty="0" smtClean="0"/>
                  <a:t>=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30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50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−434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+936=0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𝐷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−4.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.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𝐷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(−434)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−4.</m:t>
                    </m:r>
                    <m:r>
                      <a:rPr lang="cs-CZ" b="0" i="1" smtClean="0">
                        <a:latin typeface="Cambria Math"/>
                      </a:rPr>
                      <m:t>50</m:t>
                    </m:r>
                    <m:r>
                      <a:rPr lang="cs-CZ" i="1">
                        <a:latin typeface="Cambria Math"/>
                      </a:rPr>
                      <m:t>.</m:t>
                    </m:r>
                  </m:oMath>
                </a14:m>
                <a:r>
                  <a:rPr lang="cs-CZ" dirty="0"/>
                  <a:t>936= 188356- 187200= </a:t>
                </a:r>
                <a:r>
                  <a:rPr lang="cs-CZ" dirty="0" smtClean="0"/>
                  <a:t>1156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1,2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𝐷</m:t>
                              </m:r>
                            </m:e>
                          </m:rad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2.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1,2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(−434)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1156</m:t>
                            </m:r>
                          </m:e>
                        </m:rad>
                      </m:num>
                      <m:den>
                        <m:r>
                          <a:rPr lang="cs-CZ" i="1">
                            <a:latin typeface="Cambria Math"/>
                          </a:rPr>
                          <m:t>2.</m:t>
                        </m:r>
                        <m:r>
                          <a:rPr lang="cs-CZ" b="0" i="1" smtClean="0">
                            <a:latin typeface="Cambria Math"/>
                          </a:rPr>
                          <m:t>50</m:t>
                        </m:r>
                      </m:den>
                    </m:f>
                  </m:oMath>
                </a14:m>
                <a:r>
                  <a:rPr lang="cs-CZ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434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34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cs-CZ" dirty="0"/>
                  <a:t>=.</a:t>
                </a:r>
                <a:r>
                  <a:rPr lang="cs-CZ" dirty="0" smtClean="0"/>
                  <a:t>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/>
                  <a:t>=4,68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..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=4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84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/>
                  <a:t>=4,68 </a:t>
                </a:r>
                <a:endParaRPr lang="cs-CZ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Dosadíme do osamostatněné neznámé ze začátku výpočtu a ke každému „y“ najdeme „x“.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𝑥</m:t>
                      </m:r>
                      <m:r>
                        <a:rPr lang="cs-CZ" i="1">
                          <a:latin typeface="Cambria Math"/>
                        </a:rPr>
                        <m:t>=31−7</m:t>
                      </m:r>
                      <m:r>
                        <a:rPr lang="cs-CZ" i="1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660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Soustavy rovnic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2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/>
                  <a:t>=4,68 </a:t>
                </a:r>
                <a:endParaRPr lang="cs-CZ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Dosadíme do osamostatněné neznámé ze začátku výpočtu a ke každému „y“ najdeme „x“.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𝑥</m:t>
                      </m:r>
                      <m:r>
                        <a:rPr lang="cs-CZ" i="1">
                          <a:latin typeface="Cambria Math"/>
                        </a:rPr>
                        <m:t>=31−7</m:t>
                      </m:r>
                      <m:r>
                        <a:rPr lang="cs-CZ" i="1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/>
                  <a:t>=31- 7.4,68 = -</a:t>
                </a:r>
                <a:r>
                  <a:rPr lang="cs-CZ" dirty="0" smtClean="0"/>
                  <a:t>1,76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957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/>
                  <a:t>=4,68 </a:t>
                </a:r>
                <a:endParaRPr lang="cs-CZ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Dosadíme do osamostatněné neznámé ze začátku výpočtu a ke každému „y“ najdeme „x“.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𝑥</m:t>
                      </m:r>
                      <m:r>
                        <a:rPr lang="cs-CZ" i="1">
                          <a:latin typeface="Cambria Math"/>
                        </a:rPr>
                        <m:t>=31−7</m:t>
                      </m:r>
                      <m:r>
                        <a:rPr lang="cs-CZ" i="1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/>
                  <a:t>=31- 7.4,68 = -1,76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=31- </a:t>
                </a:r>
                <a:r>
                  <a:rPr lang="cs-CZ" dirty="0" smtClean="0"/>
                  <a:t>7.4 = 3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10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latin typeface="Cambria Math"/>
                  </a:rPr>
                  <a:t>Výsledky soustavy jsou dvě uspořádané dvojice </a:t>
                </a:r>
                <a:r>
                  <a:rPr lang="en-US" dirty="0" smtClean="0">
                    <a:latin typeface="Cambria Math"/>
                  </a:rPr>
                  <a:t>[x</a:t>
                </a:r>
                <a:r>
                  <a:rPr lang="cs-CZ" dirty="0" smtClean="0">
                    <a:latin typeface="Cambria Math"/>
                  </a:rPr>
                  <a:t>;y</a:t>
                </a:r>
                <a:r>
                  <a:rPr lang="en-US" dirty="0" smtClean="0">
                    <a:latin typeface="Cambria Math"/>
                  </a:rPr>
                  <a:t>]</a:t>
                </a:r>
                <a:r>
                  <a:rPr lang="cs-CZ" dirty="0" smtClean="0">
                    <a:latin typeface="Cambria Math"/>
                  </a:rPr>
                  <a:t>.</a:t>
                </a:r>
              </a:p>
              <a:p>
                <a:pPr marL="0" indent="0">
                  <a:buNone/>
                </a:pPr>
                <a:endParaRPr lang="cs-CZ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Cambria Math"/>
                  </a:rPr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>
                    <a:latin typeface="Cambria Math"/>
                  </a:rPr>
                  <a:t>;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latin typeface="Cambria Math"/>
                  </a:rPr>
                  <a:t>]</a:t>
                </a:r>
                <a:r>
                  <a:rPr lang="en-US" dirty="0">
                    <a:latin typeface="Cambria Math"/>
                  </a:rPr>
                  <a:t> </a:t>
                </a:r>
                <a:r>
                  <a:rPr lang="cs-CZ" dirty="0" smtClean="0">
                    <a:latin typeface="Cambria Math"/>
                  </a:rPr>
                  <a:t>…</a:t>
                </a:r>
                <a:r>
                  <a:rPr lang="en-US" dirty="0" smtClean="0">
                    <a:latin typeface="Cambria Math"/>
                  </a:rPr>
                  <a:t>[</a:t>
                </a:r>
                <a:r>
                  <a:rPr lang="cs-CZ" dirty="0">
                    <a:solidFill>
                      <a:srgbClr val="FF0000"/>
                    </a:solidFill>
                    <a:latin typeface="Cambria Math"/>
                  </a:rPr>
                  <a:t>-1,76</a:t>
                </a:r>
                <a:r>
                  <a:rPr lang="cs-CZ" dirty="0">
                    <a:latin typeface="Cambria Math"/>
                  </a:rPr>
                  <a:t>;</a:t>
                </a:r>
                <a:r>
                  <a:rPr lang="cs-CZ" dirty="0">
                    <a:solidFill>
                      <a:schemeClr val="tx2"/>
                    </a:solidFill>
                    <a:latin typeface="Cambria Math"/>
                  </a:rPr>
                  <a:t>4,68</a:t>
                </a:r>
                <a:r>
                  <a:rPr lang="en-US" dirty="0">
                    <a:latin typeface="Cambria Math"/>
                  </a:rPr>
                  <a:t>]</a:t>
                </a:r>
                <a:endParaRPr lang="cs-CZ" i="1" dirty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ambria Math"/>
                  </a:rPr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>
                    <a:latin typeface="Cambria Math"/>
                  </a:rPr>
                  <a:t>;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latin typeface="Cambria Math"/>
                  </a:rPr>
                  <a:t>]</a:t>
                </a:r>
                <a:r>
                  <a:rPr lang="cs-CZ" dirty="0" smtClean="0">
                    <a:latin typeface="Cambria Math"/>
                  </a:rPr>
                  <a:t>…</a:t>
                </a:r>
                <a:r>
                  <a:rPr lang="en-US" dirty="0" smtClean="0">
                    <a:latin typeface="Cambria Math"/>
                  </a:rPr>
                  <a:t>[</a:t>
                </a:r>
                <a:r>
                  <a:rPr lang="cs-CZ" dirty="0" smtClean="0">
                    <a:solidFill>
                      <a:schemeClr val="accent3">
                        <a:lumMod val="75000"/>
                      </a:schemeClr>
                    </a:solidFill>
                    <a:latin typeface="Cambria Math"/>
                  </a:rPr>
                  <a:t>3</a:t>
                </a:r>
                <a:r>
                  <a:rPr lang="cs-CZ" dirty="0" smtClean="0">
                    <a:latin typeface="Cambria Math"/>
                  </a:rPr>
                  <a:t>;4</a:t>
                </a:r>
                <a:r>
                  <a:rPr lang="en-US" dirty="0" smtClean="0">
                    <a:latin typeface="Cambria Math"/>
                  </a:rPr>
                  <a:t>]</a:t>
                </a:r>
                <a:endParaRPr lang="cs-CZ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039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br>
              <a:rPr lang="cs-CZ" dirty="0" smtClean="0"/>
            </a:br>
            <a:r>
              <a:rPr lang="cs-CZ" dirty="0" smtClean="0"/>
              <a:t>příklady na procvičení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988840"/>
                <a:ext cx="8229600" cy="3629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cs-CZ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𝟕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cs-CZ" b="1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chemeClr val="tx2"/>
                    </a:solidFill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𝟐𝟓</m:t>
                    </m:r>
                  </m:oMath>
                </a14:m>
                <a:endParaRPr lang="cs-CZ" b="1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𝒙</m:t>
                    </m:r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2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𝒚</m:t>
                    </m:r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 smtClean="0">
                    <a:solidFill>
                      <a:schemeClr val="tx2"/>
                    </a:solidFill>
                  </a:rPr>
                  <a:t>5</a:t>
                </a:r>
                <a:endParaRPr lang="cs-CZ" b="1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988840"/>
                <a:ext cx="8229600" cy="3629000"/>
              </a:xfrm>
              <a:blipFill rotWithShape="1">
                <a:blip r:embed="rId2"/>
                <a:stretch>
                  <a:fillRect l="-19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41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br>
              <a:rPr lang="cs-CZ" dirty="0" smtClean="0"/>
            </a:br>
            <a:r>
              <a:rPr lang="cs-CZ" dirty="0" smtClean="0"/>
              <a:t>výsledky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cs-CZ" b="1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b="1" i="1">
                          <a:solidFill>
                            <a:schemeClr val="accent2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1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b="1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cs-CZ" b="1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b="1" i="1">
                          <a:solidFill>
                            <a:schemeClr val="accent2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>
                          <a:solidFill>
                            <a:schemeClr val="accent2"/>
                          </a:solidFill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cs-CZ" b="1" dirty="0">
                  <a:solidFill>
                    <a:schemeClr val="accent2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1" i="1">
                          <a:solidFill>
                            <a:schemeClr val="accent2"/>
                          </a:solidFill>
                          <a:latin typeface="Cambria Math"/>
                        </a:rPr>
                        <m:t>𝒙</m:t>
                      </m:r>
                      <m:r>
                        <a:rPr lang="cs-CZ" b="1" i="1">
                          <a:solidFill>
                            <a:schemeClr val="accent2"/>
                          </a:solidFill>
                          <a:latin typeface="Cambria Math"/>
                        </a:rPr>
                        <m:t>+</m:t>
                      </m:r>
                      <m:r>
                        <a:rPr lang="cs-CZ" b="1" i="1">
                          <a:solidFill>
                            <a:schemeClr val="accent2"/>
                          </a:solidFill>
                          <a:latin typeface="Cambria Math"/>
                        </a:rPr>
                        <m:t>𝟕</m:t>
                      </m:r>
                      <m:r>
                        <a:rPr lang="cs-CZ" b="1" i="1">
                          <a:solidFill>
                            <a:schemeClr val="accent2"/>
                          </a:solidFill>
                          <a:latin typeface="Cambria Math"/>
                        </a:rPr>
                        <m:t>𝒚</m:t>
                      </m:r>
                      <m:r>
                        <a:rPr lang="cs-CZ" b="1" i="1">
                          <a:solidFill>
                            <a:schemeClr val="accent2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>
                          <a:solidFill>
                            <a:schemeClr val="accent2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cs-CZ" b="1" dirty="0" smtClean="0">
                  <a:solidFill>
                    <a:schemeClr val="accent2"/>
                  </a:solidFill>
                </a:endParaRPr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chemeClr val="accent2"/>
                    </a:solidFill>
                    <a:latin typeface="Cambria Math"/>
                  </a:rPr>
                  <a:t>[</a:t>
                </a:r>
                <a:r>
                  <a:rPr lang="cs-CZ" b="1" dirty="0" smtClean="0">
                    <a:solidFill>
                      <a:schemeClr val="accent2"/>
                    </a:solidFill>
                    <a:latin typeface="Cambria Math"/>
                  </a:rPr>
                  <a:t>-4,75;1,11</a:t>
                </a:r>
                <a:r>
                  <a:rPr lang="en-US" b="1" dirty="0" smtClean="0">
                    <a:solidFill>
                      <a:schemeClr val="accent2"/>
                    </a:solidFill>
                    <a:latin typeface="Cambria Math"/>
                  </a:rPr>
                  <a:t>]</a:t>
                </a:r>
                <a:r>
                  <a:rPr lang="cs-CZ" b="1" dirty="0" smtClean="0">
                    <a:solidFill>
                      <a:schemeClr val="accent2"/>
                    </a:solidFill>
                    <a:latin typeface="Cambria Math"/>
                  </a:rPr>
                  <a:t>…</a:t>
                </a:r>
                <a:r>
                  <a:rPr lang="en-US" b="1" dirty="0" smtClean="0">
                    <a:solidFill>
                      <a:schemeClr val="accent2"/>
                    </a:solidFill>
                    <a:latin typeface="Cambria Math"/>
                  </a:rPr>
                  <a:t>[</a:t>
                </a:r>
                <a:r>
                  <a:rPr lang="cs-CZ" b="1" dirty="0" smtClean="0">
                    <a:solidFill>
                      <a:schemeClr val="accent2"/>
                    </a:solidFill>
                    <a:latin typeface="Cambria Math"/>
                  </a:rPr>
                  <a:t>4,98;-0,28</a:t>
                </a:r>
                <a:r>
                  <a:rPr lang="en-US" b="1" dirty="0" smtClean="0">
                    <a:solidFill>
                      <a:schemeClr val="accent2"/>
                    </a:solidFill>
                    <a:latin typeface="Cambria Math"/>
                  </a:rPr>
                  <a:t>]</a:t>
                </a:r>
                <a:endParaRPr lang="cs-CZ" b="1" i="1" dirty="0">
                  <a:solidFill>
                    <a:schemeClr val="accent2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chemeClr val="tx2"/>
                    </a:solidFill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𝟐𝟓</m:t>
                    </m:r>
                  </m:oMath>
                </a14:m>
                <a:endParaRPr lang="cs-CZ" b="1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𝒙</m:t>
                    </m:r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2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𝒚</m:t>
                    </m:r>
                    <m:r>
                      <a:rPr lang="cs-CZ" b="1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 smtClean="0">
                    <a:solidFill>
                      <a:schemeClr val="tx2"/>
                    </a:solidFill>
                  </a:rPr>
                  <a:t>5</a:t>
                </a:r>
                <a:endParaRPr lang="cs-CZ" b="1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:r>
                  <a:rPr lang="en-US" b="1" dirty="0">
                    <a:solidFill>
                      <a:schemeClr val="tx2"/>
                    </a:solidFill>
                    <a:latin typeface="Cambria Math"/>
                  </a:rPr>
                  <a:t>[</a:t>
                </a:r>
                <a:r>
                  <a:rPr lang="cs-CZ" b="1" dirty="0" smtClean="0">
                    <a:solidFill>
                      <a:schemeClr val="tx2"/>
                    </a:solidFill>
                    <a:latin typeface="Cambria Math"/>
                  </a:rPr>
                  <a:t>-1,83;3,41</a:t>
                </a:r>
                <a:r>
                  <a:rPr lang="en-US" b="1" dirty="0" smtClean="0">
                    <a:solidFill>
                      <a:schemeClr val="tx2"/>
                    </a:solidFill>
                    <a:latin typeface="Cambria Math"/>
                  </a:rPr>
                  <a:t>]</a:t>
                </a:r>
                <a:r>
                  <a:rPr lang="cs-CZ" b="1" dirty="0">
                    <a:solidFill>
                      <a:schemeClr val="tx2"/>
                    </a:solidFill>
                    <a:latin typeface="Cambria Math"/>
                  </a:rPr>
                  <a:t>…</a:t>
                </a:r>
                <a:r>
                  <a:rPr lang="en-US" b="1" dirty="0" smtClean="0">
                    <a:solidFill>
                      <a:schemeClr val="tx2"/>
                    </a:solidFill>
                    <a:latin typeface="Cambria Math"/>
                  </a:rPr>
                  <a:t>[</a:t>
                </a:r>
                <a:r>
                  <a:rPr lang="cs-CZ" b="1" dirty="0" smtClean="0">
                    <a:solidFill>
                      <a:schemeClr val="tx2"/>
                    </a:solidFill>
                    <a:latin typeface="Cambria Math"/>
                  </a:rPr>
                  <a:t>2,42;1,29</a:t>
                </a:r>
                <a:r>
                  <a:rPr lang="en-US" b="1" dirty="0" smtClean="0">
                    <a:solidFill>
                      <a:schemeClr val="tx2"/>
                    </a:solidFill>
                    <a:latin typeface="Cambria Math"/>
                  </a:rPr>
                  <a:t>]</a:t>
                </a:r>
                <a:endParaRPr lang="cs-CZ" b="1" i="1" dirty="0">
                  <a:solidFill>
                    <a:schemeClr val="tx2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249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Soustavu rovnic lineární a kvadratické budeme řešit metodou dosazovací.</a:t>
            </a:r>
          </a:p>
        </p:txBody>
      </p:sp>
    </p:spTree>
    <p:extLst>
      <p:ext uri="{BB962C8B-B14F-4D97-AF65-F5344CB8AC3E}">
        <p14:creationId xmlns:p14="http://schemas.microsoft.com/office/powerpoint/2010/main" val="95066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Soustavu rovnic lineární a kvadratické budeme řešit metodou dosazovací.</a:t>
            </a:r>
          </a:p>
          <a:p>
            <a:r>
              <a:rPr lang="cs-CZ" dirty="0" smtClean="0"/>
              <a:t>Osamostatníme neznámou z lineární rovnice a dosadíme do rovnice kvadratické.</a:t>
            </a:r>
          </a:p>
        </p:txBody>
      </p:sp>
    </p:spTree>
    <p:extLst>
      <p:ext uri="{BB962C8B-B14F-4D97-AF65-F5344CB8AC3E}">
        <p14:creationId xmlns:p14="http://schemas.microsoft.com/office/powerpoint/2010/main" val="62926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Soustavu rovnic lineární a kvadratické budeme řešit metodou dosazovací.</a:t>
            </a:r>
          </a:p>
          <a:p>
            <a:r>
              <a:rPr lang="cs-CZ" dirty="0" smtClean="0"/>
              <a:t>Osamostatníme neznámou z lineární rovnice a dosadíme do rovnice kvadratické.</a:t>
            </a:r>
          </a:p>
          <a:p>
            <a:r>
              <a:rPr lang="cs-CZ" dirty="0" smtClean="0"/>
              <a:t>Vypočítáme neznámé pomocí diskriminantu ( nebo libovolné jiné metody).</a:t>
            </a:r>
          </a:p>
        </p:txBody>
      </p:sp>
    </p:spTree>
    <p:extLst>
      <p:ext uri="{BB962C8B-B14F-4D97-AF65-F5344CB8AC3E}">
        <p14:creationId xmlns:p14="http://schemas.microsoft.com/office/powerpoint/2010/main" val="329929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Soustavu rovnic lineární a kvadratické budeme řešit metodou dosazovací.</a:t>
            </a:r>
          </a:p>
          <a:p>
            <a:r>
              <a:rPr lang="cs-CZ" dirty="0" smtClean="0"/>
              <a:t>Osamostatníme neznámou z lineární rovnice a dosadíme do rovnice kvadratické.</a:t>
            </a:r>
          </a:p>
          <a:p>
            <a:r>
              <a:rPr lang="cs-CZ" dirty="0" smtClean="0"/>
              <a:t>Vypočítáme neznámé pomocí diskriminantu ( nebo libovolné jiné metody).</a:t>
            </a:r>
          </a:p>
          <a:p>
            <a:r>
              <a:rPr lang="cs-CZ" dirty="0" smtClean="0"/>
              <a:t>Ke každé neznámé dopočítáme druhou neznámou a vytvoříme uspořádané dvojice.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268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+7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=31</m:t>
                    </m:r>
                  </m:oMath>
                </a14:m>
                <a:r>
                  <a:rPr lang="cs-CZ" b="0" dirty="0" smtClean="0"/>
                  <a:t>	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395536" y="2780928"/>
            <a:ext cx="2520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782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+7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=31</m:t>
                    </m:r>
                  </m:oMath>
                </a14:m>
                <a:r>
                  <a:rPr lang="cs-CZ" b="0" dirty="0" smtClean="0"/>
                  <a:t>		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=31−7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</m:oMath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395536" y="2780928"/>
            <a:ext cx="2520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Šipka doprava 3"/>
          <p:cNvSpPr/>
          <p:nvPr/>
        </p:nvSpPr>
        <p:spPr>
          <a:xfrm>
            <a:off x="3203848" y="2276872"/>
            <a:ext cx="86409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50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Soustavy rovnic  - </a:t>
            </a:r>
            <a:br>
              <a:rPr lang="cs-CZ" dirty="0" smtClean="0"/>
            </a:br>
            <a:r>
              <a:rPr lang="cs-CZ" dirty="0" smtClean="0"/>
              <a:t>lineární a kvadratické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+7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=31</m:t>
                    </m:r>
                  </m:oMath>
                </a14:m>
                <a:r>
                  <a:rPr lang="cs-CZ" b="0" dirty="0" smtClean="0"/>
                  <a:t>		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=31−7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</m:oMath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31−7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395536" y="2780928"/>
            <a:ext cx="2520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Šipka doprava 3"/>
          <p:cNvSpPr/>
          <p:nvPr/>
        </p:nvSpPr>
        <p:spPr>
          <a:xfrm>
            <a:off x="3203848" y="2276872"/>
            <a:ext cx="86409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26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882</Words>
  <Application>Microsoft Office PowerPoint</Application>
  <PresentationFormat>Předvádění na obrazovce (4:3)</PresentationFormat>
  <Paragraphs>117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Motiv systému Office</vt:lpstr>
      <vt:lpstr>Prezentace aplikace PowerPoint</vt:lpstr>
      <vt:lpstr>Soustavy rovnic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</vt:lpstr>
      <vt:lpstr>Soustavy rovnic  -  lineární a kvadratické příklady na procvičení</vt:lpstr>
      <vt:lpstr>Soustavy rovnic  -  lineární a kvadratické výsledky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Soustavy rovnic</dc:title>
  <dc:creator>PRAK</dc:creator>
  <cp:lastModifiedBy>František Buriánek</cp:lastModifiedBy>
  <cp:revision>35</cp:revision>
  <dcterms:created xsi:type="dcterms:W3CDTF">2013-03-23T15:20:06Z</dcterms:created>
  <dcterms:modified xsi:type="dcterms:W3CDTF">2013-11-25T08:42:21Z</dcterms:modified>
</cp:coreProperties>
</file>