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8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3154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6091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1729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8617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310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376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753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1702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5752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211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171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1897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611188" y="260350"/>
            <a:ext cx="85328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/>
              <a:t>Výukový materiál vytvořený v rámci projektu „EU peníze školám“</a:t>
            </a:r>
          </a:p>
        </p:txBody>
      </p:sp>
      <p:pic>
        <p:nvPicPr>
          <p:cNvPr id="5" name="obrázek 2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55875" y="692150"/>
            <a:ext cx="4659313" cy="1143000"/>
          </a:xfrm>
          <a:noFill/>
        </p:spPr>
      </p:pic>
      <p:sp>
        <p:nvSpPr>
          <p:cNvPr id="6" name="Obdélník 5"/>
          <p:cNvSpPr/>
          <p:nvPr/>
        </p:nvSpPr>
        <p:spPr>
          <a:xfrm>
            <a:off x="971600" y="2204864"/>
            <a:ext cx="72728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Škola: Střední škola právní – Právní akademie, s.r.o.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Typ šablony: III/2 Inovace a zkvalitnění výuky prostřednictvím ICT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Projekt: CZ.1.07/1.5.00/34.0236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Tematická oblast: </a:t>
            </a:r>
            <a:r>
              <a:rPr lang="cs-CZ" dirty="0" smtClean="0"/>
              <a:t>Matematika III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Autor: </a:t>
            </a:r>
            <a:r>
              <a:rPr lang="cs-CZ" dirty="0" smtClean="0"/>
              <a:t>Mgr. František Buriánek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Téma: </a:t>
            </a:r>
            <a:r>
              <a:rPr lang="cs-CZ" dirty="0" smtClean="0"/>
              <a:t>Analytická geometrie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Číslo materiálu</a:t>
            </a:r>
            <a:r>
              <a:rPr lang="cs-CZ"/>
              <a:t>: </a:t>
            </a:r>
            <a:r>
              <a:rPr lang="cs-CZ" smtClean="0"/>
              <a:t>VY_32_INOVACE_MC_10_analyticka_geometrie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Datum tvorby: </a:t>
            </a:r>
            <a:r>
              <a:rPr lang="cs-CZ" dirty="0" smtClean="0"/>
              <a:t>20.08.2013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Anotace (ročník): Prezentace je určena pro žáky </a:t>
            </a:r>
            <a:r>
              <a:rPr lang="cs-CZ" dirty="0" smtClean="0"/>
              <a:t>4.ročníku </a:t>
            </a:r>
            <a:r>
              <a:rPr lang="cs-CZ" dirty="0"/>
              <a:t>SŠ,</a:t>
            </a:r>
            <a:br>
              <a:rPr lang="cs-CZ" dirty="0"/>
            </a:br>
            <a:r>
              <a:rPr lang="cs-CZ" dirty="0"/>
              <a:t>slouží k procvičení učiva a ověření znalostí žáků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Klíčová slova: </a:t>
            </a:r>
            <a:r>
              <a:rPr lang="cs-CZ" dirty="0" smtClean="0"/>
              <a:t>Střed úsečky, délka úsečky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6826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Analytická geometrie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Obdobným postupem dopočítáme zbývající strany:</a:t>
            </a:r>
          </a:p>
          <a:p>
            <a:pPr marL="0" indent="0">
              <a:buNone/>
            </a:pPr>
            <a:r>
              <a:rPr lang="cs-CZ" dirty="0" smtClean="0"/>
              <a:t>d(AC)=???</a:t>
            </a:r>
          </a:p>
          <a:p>
            <a:pPr marL="0" indent="0">
              <a:buNone/>
            </a:pPr>
            <a:r>
              <a:rPr lang="cs-CZ" dirty="0" smtClean="0"/>
              <a:t>d(AB)=???</a:t>
            </a:r>
          </a:p>
          <a:p>
            <a:pPr marL="0" indent="0">
              <a:buNone/>
            </a:pPr>
            <a:r>
              <a:rPr lang="cs-CZ" dirty="0" smtClean="0"/>
              <a:t>Obvod = ???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699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Analytická geometrie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Obdobným postupem dopočítáme zbývající strany:</a:t>
            </a:r>
          </a:p>
          <a:p>
            <a:pPr marL="0" indent="0">
              <a:buNone/>
            </a:pPr>
            <a:r>
              <a:rPr lang="cs-CZ" dirty="0" smtClean="0"/>
              <a:t>d(AC)=47,41</a:t>
            </a:r>
          </a:p>
          <a:p>
            <a:pPr marL="0" indent="0">
              <a:buNone/>
            </a:pPr>
            <a:r>
              <a:rPr lang="cs-CZ" dirty="0" smtClean="0"/>
              <a:t>d(AB)=???</a:t>
            </a:r>
          </a:p>
          <a:p>
            <a:pPr marL="0" indent="0">
              <a:buNone/>
            </a:pPr>
            <a:r>
              <a:rPr lang="cs-CZ" dirty="0" smtClean="0"/>
              <a:t>Obvod = ???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74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Analytická geometrie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Obdobným postupem dopočítáme zbývající strany:</a:t>
            </a:r>
          </a:p>
          <a:p>
            <a:pPr marL="0" indent="0">
              <a:buNone/>
            </a:pPr>
            <a:r>
              <a:rPr lang="cs-CZ" dirty="0" smtClean="0"/>
              <a:t>d(AC)=47,41</a:t>
            </a:r>
          </a:p>
          <a:p>
            <a:pPr marL="0" indent="0">
              <a:buNone/>
            </a:pPr>
            <a:r>
              <a:rPr lang="cs-CZ" dirty="0" smtClean="0"/>
              <a:t>d(AB)=31,24</a:t>
            </a:r>
          </a:p>
          <a:p>
            <a:pPr marL="0" indent="0">
              <a:buNone/>
            </a:pPr>
            <a:r>
              <a:rPr lang="cs-CZ" dirty="0" smtClean="0"/>
              <a:t>Obvod = ???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247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Analytická geometrie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Obdobným postupem dopočítáme zbývající strany:</a:t>
            </a:r>
          </a:p>
          <a:p>
            <a:pPr marL="0" indent="0">
              <a:buNone/>
            </a:pPr>
            <a:r>
              <a:rPr lang="cs-CZ" dirty="0" smtClean="0"/>
              <a:t>d(AC)=47,41</a:t>
            </a:r>
          </a:p>
          <a:p>
            <a:pPr marL="0" indent="0">
              <a:buNone/>
            </a:pPr>
            <a:r>
              <a:rPr lang="cs-CZ" dirty="0" smtClean="0"/>
              <a:t>d(AB)=31,24</a:t>
            </a:r>
          </a:p>
          <a:p>
            <a:pPr marL="0" indent="0">
              <a:buNone/>
            </a:pPr>
            <a:r>
              <a:rPr lang="cs-CZ" dirty="0" smtClean="0"/>
              <a:t>Obvod = 124,34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552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Analytická geometrie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027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Analytická geometrie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Je dán trojúhelník ABC. </a:t>
            </a:r>
          </a:p>
          <a:p>
            <a:pPr marL="0" indent="0">
              <a:buNone/>
            </a:pPr>
            <a:r>
              <a:rPr lang="cs-CZ" dirty="0" smtClean="0"/>
              <a:t>A=</a:t>
            </a:r>
            <a:r>
              <a:rPr lang="en-US" dirty="0" smtClean="0"/>
              <a:t>[</a:t>
            </a:r>
            <a:r>
              <a:rPr lang="cs-CZ" dirty="0" smtClean="0"/>
              <a:t>-7;6</a:t>
            </a:r>
            <a:r>
              <a:rPr lang="en-US" dirty="0" smtClean="0"/>
              <a:t>]</a:t>
            </a:r>
            <a:r>
              <a:rPr lang="cs-CZ" dirty="0" smtClean="0"/>
              <a:t>, B=</a:t>
            </a:r>
            <a:r>
              <a:rPr lang="en-US" dirty="0" smtClean="0"/>
              <a:t>[</a:t>
            </a:r>
            <a:r>
              <a:rPr lang="cs-CZ" dirty="0" smtClean="0"/>
              <a:t>17;26</a:t>
            </a:r>
            <a:r>
              <a:rPr lang="en-US" dirty="0" smtClean="0"/>
              <a:t>]</a:t>
            </a:r>
            <a:r>
              <a:rPr lang="cs-CZ" dirty="0" smtClean="0"/>
              <a:t>, </a:t>
            </a:r>
            <a:r>
              <a:rPr lang="cs-CZ" dirty="0"/>
              <a:t>A=</a:t>
            </a:r>
            <a:r>
              <a:rPr lang="en-US" dirty="0" smtClean="0"/>
              <a:t>[</a:t>
            </a:r>
            <a:r>
              <a:rPr lang="cs-CZ" dirty="0" smtClean="0"/>
              <a:t>35;-16</a:t>
            </a:r>
            <a:r>
              <a:rPr lang="en-US" dirty="0" smtClean="0"/>
              <a:t>]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Zjistěte obvod trojúhelníka.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501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Analytická geometrie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Je dán trojúhelník ABC. </a:t>
            </a:r>
          </a:p>
          <a:p>
            <a:pPr marL="0" indent="0">
              <a:buNone/>
            </a:pPr>
            <a:r>
              <a:rPr lang="cs-CZ" dirty="0" smtClean="0"/>
              <a:t>A=</a:t>
            </a:r>
            <a:r>
              <a:rPr lang="en-US" dirty="0" smtClean="0"/>
              <a:t>[</a:t>
            </a:r>
            <a:r>
              <a:rPr lang="cs-CZ" dirty="0" smtClean="0"/>
              <a:t>-7;6</a:t>
            </a:r>
            <a:r>
              <a:rPr lang="en-US" dirty="0" smtClean="0"/>
              <a:t>]</a:t>
            </a:r>
            <a:r>
              <a:rPr lang="cs-CZ" dirty="0" smtClean="0"/>
              <a:t>, B=</a:t>
            </a:r>
            <a:r>
              <a:rPr lang="en-US" dirty="0" smtClean="0"/>
              <a:t>[</a:t>
            </a:r>
            <a:r>
              <a:rPr lang="cs-CZ" dirty="0" smtClean="0"/>
              <a:t>17;26</a:t>
            </a:r>
            <a:r>
              <a:rPr lang="en-US" dirty="0" smtClean="0"/>
              <a:t>]</a:t>
            </a:r>
            <a:r>
              <a:rPr lang="cs-CZ" dirty="0" smtClean="0"/>
              <a:t>, </a:t>
            </a:r>
            <a:r>
              <a:rPr lang="cs-CZ" dirty="0"/>
              <a:t>A=</a:t>
            </a:r>
            <a:r>
              <a:rPr lang="en-US" dirty="0" smtClean="0"/>
              <a:t>[</a:t>
            </a:r>
            <a:r>
              <a:rPr lang="cs-CZ" dirty="0" smtClean="0"/>
              <a:t>35;-16</a:t>
            </a:r>
            <a:r>
              <a:rPr lang="en-US" dirty="0" smtClean="0"/>
              <a:t>]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Zjistěte obvod trojúhelníka.</a:t>
            </a:r>
          </a:p>
          <a:p>
            <a:pPr marL="0" indent="0">
              <a:buNone/>
            </a:pPr>
            <a:r>
              <a:rPr lang="cs-CZ" dirty="0" smtClean="0"/>
              <a:t>obvod = </a:t>
            </a:r>
            <a:r>
              <a:rPr lang="cs-CZ" dirty="0" err="1" smtClean="0"/>
              <a:t>a+b+c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481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Analytická geometrie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Je dán trojúhelník ABC. </a:t>
            </a:r>
          </a:p>
          <a:p>
            <a:pPr marL="0" indent="0">
              <a:buNone/>
            </a:pPr>
            <a:r>
              <a:rPr lang="cs-CZ" dirty="0" smtClean="0"/>
              <a:t>A=</a:t>
            </a:r>
            <a:r>
              <a:rPr lang="en-US" dirty="0" smtClean="0"/>
              <a:t>[</a:t>
            </a:r>
            <a:r>
              <a:rPr lang="cs-CZ" dirty="0" smtClean="0"/>
              <a:t>-7;6</a:t>
            </a:r>
            <a:r>
              <a:rPr lang="en-US" dirty="0" smtClean="0"/>
              <a:t>]</a:t>
            </a:r>
            <a:r>
              <a:rPr lang="cs-CZ" dirty="0" smtClean="0"/>
              <a:t>, B=</a:t>
            </a:r>
            <a:r>
              <a:rPr lang="en-US" dirty="0" smtClean="0"/>
              <a:t>[</a:t>
            </a:r>
            <a:r>
              <a:rPr lang="cs-CZ" dirty="0" smtClean="0"/>
              <a:t>17;26</a:t>
            </a:r>
            <a:r>
              <a:rPr lang="en-US" dirty="0" smtClean="0"/>
              <a:t>]</a:t>
            </a:r>
            <a:r>
              <a:rPr lang="cs-CZ" dirty="0" smtClean="0"/>
              <a:t>, </a:t>
            </a:r>
            <a:r>
              <a:rPr lang="cs-CZ" dirty="0"/>
              <a:t>A=</a:t>
            </a:r>
            <a:r>
              <a:rPr lang="en-US" dirty="0" smtClean="0"/>
              <a:t>[</a:t>
            </a:r>
            <a:r>
              <a:rPr lang="cs-CZ" dirty="0" smtClean="0"/>
              <a:t>35;-16</a:t>
            </a:r>
            <a:r>
              <a:rPr lang="en-US" dirty="0" smtClean="0"/>
              <a:t>]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Zjistěte obvod trojúhelníka.</a:t>
            </a:r>
          </a:p>
          <a:p>
            <a:pPr marL="0" indent="0">
              <a:buNone/>
            </a:pPr>
            <a:r>
              <a:rPr lang="cs-CZ" dirty="0" smtClean="0"/>
              <a:t>obvod = </a:t>
            </a:r>
            <a:r>
              <a:rPr lang="cs-CZ" dirty="0" err="1" smtClean="0"/>
              <a:t>a+b+c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Rovnoramenný trojúhelník 3"/>
          <p:cNvSpPr/>
          <p:nvPr/>
        </p:nvSpPr>
        <p:spPr>
          <a:xfrm>
            <a:off x="1331640" y="3861048"/>
            <a:ext cx="3384376" cy="2232248"/>
          </a:xfrm>
          <a:prstGeom prst="triangle">
            <a:avLst>
              <a:gd name="adj" fmla="val 72837"/>
            </a:avLst>
          </a:prstGeom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1060342" y="6093296"/>
            <a:ext cx="254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4588734" y="6112363"/>
            <a:ext cx="254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3635896" y="3491716"/>
            <a:ext cx="254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2970480" y="6272554"/>
            <a:ext cx="254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4478557" y="4607840"/>
            <a:ext cx="254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2195736" y="4469900"/>
            <a:ext cx="254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38875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Analytická geometrie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Je dán trojúhelník ABC. </a:t>
                </a:r>
              </a:p>
              <a:p>
                <a:pPr marL="0" indent="0">
                  <a:buNone/>
                </a:pPr>
                <a:r>
                  <a:rPr lang="cs-CZ" dirty="0" smtClean="0"/>
                  <a:t>A=</a:t>
                </a:r>
                <a:r>
                  <a:rPr lang="en-US" dirty="0" smtClean="0"/>
                  <a:t>[</a:t>
                </a:r>
                <a:r>
                  <a:rPr lang="cs-CZ" dirty="0" smtClean="0"/>
                  <a:t>-7;6</a:t>
                </a:r>
                <a:r>
                  <a:rPr lang="en-US" dirty="0" smtClean="0"/>
                  <a:t>]</a:t>
                </a:r>
                <a:r>
                  <a:rPr lang="cs-CZ" dirty="0" smtClean="0"/>
                  <a:t>, B=</a:t>
                </a:r>
                <a:r>
                  <a:rPr lang="en-US" dirty="0" smtClean="0"/>
                  <a:t>[</a:t>
                </a:r>
                <a:r>
                  <a:rPr lang="cs-CZ" dirty="0" smtClean="0"/>
                  <a:t>17;26</a:t>
                </a:r>
                <a:r>
                  <a:rPr lang="en-US" dirty="0" smtClean="0"/>
                  <a:t>]</a:t>
                </a:r>
                <a:r>
                  <a:rPr lang="cs-CZ" dirty="0" smtClean="0"/>
                  <a:t>, </a:t>
                </a:r>
                <a:r>
                  <a:rPr lang="cs-CZ" dirty="0"/>
                  <a:t>A=</a:t>
                </a:r>
                <a:r>
                  <a:rPr lang="en-US" dirty="0" smtClean="0"/>
                  <a:t>[</a:t>
                </a:r>
                <a:r>
                  <a:rPr lang="cs-CZ" dirty="0" smtClean="0"/>
                  <a:t>35;-16</a:t>
                </a:r>
                <a:r>
                  <a:rPr lang="en-US" dirty="0" smtClean="0"/>
                  <a:t>]</a:t>
                </a:r>
                <a:r>
                  <a:rPr lang="cs-CZ" dirty="0" smtClean="0"/>
                  <a:t>.</a:t>
                </a:r>
              </a:p>
              <a:p>
                <a:pPr marL="0" indent="0">
                  <a:buNone/>
                </a:pPr>
                <a:r>
                  <a:rPr lang="cs-CZ" dirty="0" smtClean="0"/>
                  <a:t>Zjistěte obvod trojúhelníka.</a:t>
                </a:r>
              </a:p>
              <a:p>
                <a:pPr marL="0" indent="0">
                  <a:buNone/>
                </a:pPr>
                <a:r>
                  <a:rPr lang="cs-CZ" dirty="0" smtClean="0"/>
                  <a:t>obvod = </a:t>
                </a:r>
                <a:r>
                  <a:rPr lang="cs-CZ" dirty="0" err="1" smtClean="0"/>
                  <a:t>a+b+c</a:t>
                </a: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Délka strany „a“ =  d(BC).</a:t>
                </a:r>
              </a:p>
              <a:p>
                <a:pPr marL="0" indent="0">
                  <a:buNone/>
                </a:pPr>
                <a:r>
                  <a:rPr lang="cs-CZ" dirty="0"/>
                  <a:t>d(BC</a:t>
                </a:r>
                <a:r>
                  <a:rPr lang="cs-CZ" dirty="0" smtClean="0"/>
                  <a:t>)=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cs-CZ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𝑐</m:t>
                                    </m:r>
                                  </m:sub>
                                </m:sSub>
                                <m:r>
                                  <a:rPr lang="cs-CZ" b="0" i="1" smtClean="0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cs-CZ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cs-CZ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𝑐</m:t>
                                    </m:r>
                                  </m:sub>
                                </m:sSub>
                                <m:r>
                                  <a:rPr lang="cs-CZ" b="0" i="1" smtClean="0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cs-CZ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  <a:blipFill rotWithShape="1">
                <a:blip r:embed="rId2"/>
                <a:stretch>
                  <a:fillRect l="-1852" t="-16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558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Analytická geometrie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d(BC)=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cs-CZ" i="1">
                                        <a:solidFill>
                                          <a:schemeClr val="accent2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i="1">
                                        <a:solidFill>
                                          <a:schemeClr val="accent2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cs-CZ" i="1">
                                        <a:solidFill>
                                          <a:schemeClr val="accent2"/>
                                        </a:solidFill>
                                        <a:latin typeface="Cambria Math"/>
                                      </a:rPr>
                                      <m:t>𝑐</m:t>
                                    </m:r>
                                  </m:sub>
                                </m:sSub>
                                <m:r>
                                  <a:rPr lang="cs-CZ" i="1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cs-CZ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cs-CZ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cs-CZ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i="1">
                                        <a:solidFill>
                                          <a:schemeClr val="accent3"/>
                                        </a:solidFill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cs-CZ" i="1">
                                        <a:solidFill>
                                          <a:schemeClr val="accent3"/>
                                        </a:solidFill>
                                        <a:latin typeface="Cambria Math"/>
                                      </a:rPr>
                                      <m:t>𝑐</m:t>
                                    </m:r>
                                  </m:sub>
                                </m:sSub>
                                <m:r>
                                  <a:rPr lang="cs-CZ" i="1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cs-CZ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cs-CZ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dirty="0" smtClean="0"/>
                  <a:t>A=</a:t>
                </a:r>
                <a:r>
                  <a:rPr lang="en-US" dirty="0"/>
                  <a:t>[</a:t>
                </a:r>
                <a:r>
                  <a:rPr lang="cs-CZ" dirty="0"/>
                  <a:t>-7;6</a:t>
                </a:r>
                <a:r>
                  <a:rPr lang="en-US" dirty="0"/>
                  <a:t>]</a:t>
                </a:r>
                <a:r>
                  <a:rPr lang="cs-CZ" dirty="0"/>
                  <a:t>, B=</a:t>
                </a:r>
                <a:r>
                  <a:rPr lang="en-US" dirty="0"/>
                  <a:t>[</a:t>
                </a:r>
                <a:r>
                  <a:rPr lang="cs-CZ" dirty="0">
                    <a:solidFill>
                      <a:schemeClr val="tx2"/>
                    </a:solidFill>
                  </a:rPr>
                  <a:t>17</a:t>
                </a:r>
                <a:r>
                  <a:rPr lang="cs-CZ" dirty="0"/>
                  <a:t>;</a:t>
                </a:r>
                <a:r>
                  <a:rPr lang="cs-CZ" dirty="0">
                    <a:solidFill>
                      <a:schemeClr val="bg1">
                        <a:lumMod val="50000"/>
                      </a:schemeClr>
                    </a:solidFill>
                  </a:rPr>
                  <a:t>26</a:t>
                </a:r>
                <a:r>
                  <a:rPr lang="en-US" dirty="0"/>
                  <a:t>]</a:t>
                </a:r>
                <a:r>
                  <a:rPr lang="cs-CZ" dirty="0"/>
                  <a:t>, </a:t>
                </a:r>
                <a:r>
                  <a:rPr lang="cs-CZ" dirty="0" smtClean="0"/>
                  <a:t>C=</a:t>
                </a:r>
                <a:r>
                  <a:rPr lang="en-US" dirty="0"/>
                  <a:t>[</a:t>
                </a:r>
                <a:r>
                  <a:rPr lang="cs-CZ" dirty="0">
                    <a:solidFill>
                      <a:srgbClr val="FF0000"/>
                    </a:solidFill>
                  </a:rPr>
                  <a:t>35</a:t>
                </a:r>
                <a:r>
                  <a:rPr lang="cs-CZ" dirty="0"/>
                  <a:t>;</a:t>
                </a:r>
                <a:r>
                  <a:rPr lang="cs-CZ" dirty="0">
                    <a:solidFill>
                      <a:schemeClr val="accent3"/>
                    </a:solidFill>
                  </a:rPr>
                  <a:t>-16</a:t>
                </a:r>
                <a:r>
                  <a:rPr lang="en-US" dirty="0"/>
                  <a:t>]</a:t>
                </a:r>
                <a:endParaRPr lang="cs-CZ" dirty="0" smtClean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dirty="0" smtClean="0"/>
                  <a:t>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058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Analytická geometrie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d(BC)=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cs-CZ" i="1">
                                        <a:solidFill>
                                          <a:schemeClr val="accent2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i="1">
                                        <a:solidFill>
                                          <a:schemeClr val="accent2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cs-CZ" i="1">
                                        <a:solidFill>
                                          <a:schemeClr val="accent2"/>
                                        </a:solidFill>
                                        <a:latin typeface="Cambria Math"/>
                                      </a:rPr>
                                      <m:t>𝑐</m:t>
                                    </m:r>
                                  </m:sub>
                                </m:sSub>
                                <m:r>
                                  <a:rPr lang="cs-CZ" i="1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cs-CZ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cs-CZ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cs-CZ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i="1">
                                        <a:solidFill>
                                          <a:schemeClr val="accent3"/>
                                        </a:solidFill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cs-CZ" i="1">
                                        <a:solidFill>
                                          <a:schemeClr val="accent3"/>
                                        </a:solidFill>
                                        <a:latin typeface="Cambria Math"/>
                                      </a:rPr>
                                      <m:t>𝑐</m:t>
                                    </m:r>
                                  </m:sub>
                                </m:sSub>
                                <m:r>
                                  <a:rPr lang="cs-CZ" i="1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cs-CZ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cs-CZ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dirty="0" smtClean="0"/>
                  <a:t>A=</a:t>
                </a:r>
                <a:r>
                  <a:rPr lang="en-US" dirty="0"/>
                  <a:t>[</a:t>
                </a:r>
                <a:r>
                  <a:rPr lang="cs-CZ" dirty="0"/>
                  <a:t>-7;6</a:t>
                </a:r>
                <a:r>
                  <a:rPr lang="en-US" dirty="0"/>
                  <a:t>]</a:t>
                </a:r>
                <a:r>
                  <a:rPr lang="cs-CZ" dirty="0"/>
                  <a:t>, B=</a:t>
                </a:r>
                <a:r>
                  <a:rPr lang="en-US" dirty="0"/>
                  <a:t>[</a:t>
                </a:r>
                <a:r>
                  <a:rPr lang="cs-CZ" dirty="0">
                    <a:solidFill>
                      <a:schemeClr val="tx2"/>
                    </a:solidFill>
                  </a:rPr>
                  <a:t>17</a:t>
                </a:r>
                <a:r>
                  <a:rPr lang="cs-CZ" dirty="0"/>
                  <a:t>;</a:t>
                </a:r>
                <a:r>
                  <a:rPr lang="cs-CZ" dirty="0">
                    <a:solidFill>
                      <a:schemeClr val="bg1">
                        <a:lumMod val="50000"/>
                      </a:schemeClr>
                    </a:solidFill>
                  </a:rPr>
                  <a:t>26</a:t>
                </a:r>
                <a:r>
                  <a:rPr lang="en-US" dirty="0"/>
                  <a:t>]</a:t>
                </a:r>
                <a:r>
                  <a:rPr lang="cs-CZ" dirty="0"/>
                  <a:t>, </a:t>
                </a:r>
                <a:r>
                  <a:rPr lang="cs-CZ" dirty="0" smtClean="0"/>
                  <a:t>C=</a:t>
                </a:r>
                <a:r>
                  <a:rPr lang="en-US" dirty="0"/>
                  <a:t>[</a:t>
                </a:r>
                <a:r>
                  <a:rPr lang="cs-CZ" dirty="0">
                    <a:solidFill>
                      <a:srgbClr val="FF0000"/>
                    </a:solidFill>
                  </a:rPr>
                  <a:t>35</a:t>
                </a:r>
                <a:r>
                  <a:rPr lang="cs-CZ" dirty="0"/>
                  <a:t>;</a:t>
                </a:r>
                <a:r>
                  <a:rPr lang="cs-CZ" dirty="0">
                    <a:solidFill>
                      <a:schemeClr val="accent3"/>
                    </a:solidFill>
                  </a:rPr>
                  <a:t>-16</a:t>
                </a:r>
                <a:r>
                  <a:rPr lang="en-US" dirty="0"/>
                  <a:t>]</a:t>
                </a:r>
                <a:endParaRPr lang="cs-CZ" dirty="0" smtClean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/>
                  <a:t>d(BC)=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solidFill>
                                      <a:schemeClr val="accent2"/>
                                    </a:solidFill>
                                    <a:latin typeface="Cambria Math"/>
                                  </a:rPr>
                                  <m:t>35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cs-CZ" b="0" i="1" smtClean="0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17</m:t>
                                </m:r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solidFill>
                                      <a:schemeClr val="accent3"/>
                                    </a:solidFill>
                                    <a:latin typeface="Cambria Math"/>
                                  </a:rPr>
                                  <m:t>−16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cs-CZ" b="0" i="1" smtClean="0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/>
                                  </a:rPr>
                                  <m:t>26</m:t>
                                </m:r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dirty="0" smtClean="0"/>
                  <a:t>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704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Analytická geometrie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d(BC)=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cs-CZ" i="1">
                                        <a:solidFill>
                                          <a:schemeClr val="accent2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i="1">
                                        <a:solidFill>
                                          <a:schemeClr val="accent2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cs-CZ" i="1">
                                        <a:solidFill>
                                          <a:schemeClr val="accent2"/>
                                        </a:solidFill>
                                        <a:latin typeface="Cambria Math"/>
                                      </a:rPr>
                                      <m:t>𝑐</m:t>
                                    </m:r>
                                  </m:sub>
                                </m:sSub>
                                <m:r>
                                  <a:rPr lang="cs-CZ" i="1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cs-CZ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cs-CZ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cs-CZ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i="1">
                                        <a:solidFill>
                                          <a:schemeClr val="accent3"/>
                                        </a:solidFill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cs-CZ" i="1">
                                        <a:solidFill>
                                          <a:schemeClr val="accent3"/>
                                        </a:solidFill>
                                        <a:latin typeface="Cambria Math"/>
                                      </a:rPr>
                                      <m:t>𝑐</m:t>
                                    </m:r>
                                  </m:sub>
                                </m:sSub>
                                <m:r>
                                  <a:rPr lang="cs-CZ" i="1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cs-CZ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cs-CZ" i="1">
                                        <a:solidFill>
                                          <a:schemeClr val="bg1">
                                            <a:lumMod val="5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dirty="0" smtClean="0"/>
                  <a:t>A=</a:t>
                </a:r>
                <a:r>
                  <a:rPr lang="en-US" dirty="0"/>
                  <a:t>[</a:t>
                </a:r>
                <a:r>
                  <a:rPr lang="cs-CZ" dirty="0"/>
                  <a:t>-7;6</a:t>
                </a:r>
                <a:r>
                  <a:rPr lang="en-US" dirty="0"/>
                  <a:t>]</a:t>
                </a:r>
                <a:r>
                  <a:rPr lang="cs-CZ" dirty="0"/>
                  <a:t>, B=</a:t>
                </a:r>
                <a:r>
                  <a:rPr lang="en-US" dirty="0"/>
                  <a:t>[</a:t>
                </a:r>
                <a:r>
                  <a:rPr lang="cs-CZ" dirty="0">
                    <a:solidFill>
                      <a:schemeClr val="tx2"/>
                    </a:solidFill>
                  </a:rPr>
                  <a:t>17</a:t>
                </a:r>
                <a:r>
                  <a:rPr lang="cs-CZ" dirty="0"/>
                  <a:t>;</a:t>
                </a:r>
                <a:r>
                  <a:rPr lang="cs-CZ" dirty="0">
                    <a:solidFill>
                      <a:schemeClr val="bg1">
                        <a:lumMod val="50000"/>
                      </a:schemeClr>
                    </a:solidFill>
                  </a:rPr>
                  <a:t>26</a:t>
                </a:r>
                <a:r>
                  <a:rPr lang="en-US" dirty="0"/>
                  <a:t>]</a:t>
                </a:r>
                <a:r>
                  <a:rPr lang="cs-CZ" dirty="0"/>
                  <a:t>, </a:t>
                </a:r>
                <a:r>
                  <a:rPr lang="cs-CZ" dirty="0" smtClean="0"/>
                  <a:t>C=</a:t>
                </a:r>
                <a:r>
                  <a:rPr lang="en-US" dirty="0"/>
                  <a:t>[</a:t>
                </a:r>
                <a:r>
                  <a:rPr lang="cs-CZ" dirty="0">
                    <a:solidFill>
                      <a:srgbClr val="FF0000"/>
                    </a:solidFill>
                  </a:rPr>
                  <a:t>35</a:t>
                </a:r>
                <a:r>
                  <a:rPr lang="cs-CZ" dirty="0"/>
                  <a:t>;</a:t>
                </a:r>
                <a:r>
                  <a:rPr lang="cs-CZ" dirty="0">
                    <a:solidFill>
                      <a:schemeClr val="accent3"/>
                    </a:solidFill>
                  </a:rPr>
                  <a:t>-16</a:t>
                </a:r>
                <a:r>
                  <a:rPr lang="en-US" dirty="0"/>
                  <a:t>]</a:t>
                </a:r>
                <a:endParaRPr lang="cs-CZ" dirty="0" smtClean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/>
                  <a:t>d(BC)=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solidFill>
                                      <a:schemeClr val="accent2"/>
                                    </a:solidFill>
                                    <a:latin typeface="Cambria Math"/>
                                  </a:rPr>
                                  <m:t>35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cs-CZ" b="0" i="1" smtClean="0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17</m:t>
                                </m:r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solidFill>
                                      <a:schemeClr val="accent3"/>
                                    </a:solidFill>
                                    <a:latin typeface="Cambria Math"/>
                                  </a:rPr>
                                  <m:t>−16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cs-CZ" b="0" i="1" smtClean="0">
                                    <a:solidFill>
                                      <a:schemeClr val="bg1">
                                        <a:lumMod val="50000"/>
                                      </a:schemeClr>
                                    </a:solidFill>
                                    <a:latin typeface="Cambria Math"/>
                                  </a:rPr>
                                  <m:t>26</m:t>
                                </m:r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d(BC)=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18</m:t>
                                </m:r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42</m:t>
                                </m:r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cs-CZ" dirty="0" smtClean="0"/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</a:rPr>
                          <m:t>324</m:t>
                        </m:r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1764</m:t>
                        </m:r>
                      </m:e>
                    </m:rad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dirty="0"/>
                  <a:t> </a:t>
                </a: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/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</a:rPr>
                          <m:t>2088</m:t>
                        </m:r>
                      </m:e>
                    </m:rad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𝟒𝟓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𝟔𝟗</m:t>
                    </m:r>
                  </m:oMath>
                </a14:m>
                <a:endParaRPr lang="cs-CZ" b="1" dirty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dirty="0" smtClean="0"/>
                  <a:t>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  <a:blipFill rotWithShape="1">
                <a:blip r:embed="rId2"/>
                <a:stretch>
                  <a:fillRect l="-1704" t="-201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965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520</Words>
  <Application>Microsoft Office PowerPoint</Application>
  <PresentationFormat>Předvádění na obrazovce (4:3)</PresentationFormat>
  <Paragraphs>99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systému Office</vt:lpstr>
      <vt:lpstr>Prezentace aplikace PowerPoint</vt:lpstr>
      <vt:lpstr>Analytická geometrie</vt:lpstr>
      <vt:lpstr>Analytická geometrie</vt:lpstr>
      <vt:lpstr>Analytická geometrie</vt:lpstr>
      <vt:lpstr>Analytická geometrie</vt:lpstr>
      <vt:lpstr>Analytická geometrie</vt:lpstr>
      <vt:lpstr>Analytická geometrie</vt:lpstr>
      <vt:lpstr>Analytická geometrie</vt:lpstr>
      <vt:lpstr>Analytická geometrie</vt:lpstr>
      <vt:lpstr>Analytická geometrie</vt:lpstr>
      <vt:lpstr>Analytická geometrie</vt:lpstr>
      <vt:lpstr>Analytická geometrie</vt:lpstr>
      <vt:lpstr>Analytická geometrie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Soustavy rovnic</dc:title>
  <dc:creator>PRAK</dc:creator>
  <cp:lastModifiedBy>František Buriánek</cp:lastModifiedBy>
  <cp:revision>32</cp:revision>
  <dcterms:created xsi:type="dcterms:W3CDTF">2013-03-23T15:20:06Z</dcterms:created>
  <dcterms:modified xsi:type="dcterms:W3CDTF">2013-11-25T08:43:08Z</dcterms:modified>
</cp:coreProperties>
</file>