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6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62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43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52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99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55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1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37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04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573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43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BB867-036F-4EAB-A68C-1159D300D3AF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200D2-2A05-4052-A8DE-FE87D4FD6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67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Analytická geometrie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VY_32_INOVACE_MC_11_analyticka_geometrie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11.09.2013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4.ročníku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Parametrické rovnice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2346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43608" y="4365104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Doplňte chybějící souřadnice bodu C=</a:t>
            </a:r>
            <a:r>
              <a:rPr lang="en-US" sz="2400" b="1" dirty="0" smtClean="0"/>
              <a:t>[</a:t>
            </a:r>
            <a:r>
              <a:rPr lang="cs-CZ" sz="2400" b="1" dirty="0" smtClean="0"/>
              <a:t>?;19</a:t>
            </a:r>
            <a:r>
              <a:rPr lang="en-US" sz="2400" b="1" dirty="0" smtClean="0"/>
              <a:t>]</a:t>
            </a:r>
            <a:r>
              <a:rPr lang="cs-CZ" sz="2400" b="1" dirty="0" smtClean="0"/>
              <a:t>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139585" y="3423917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Jestliže písmeno „k“ je v obou řádcích </a:t>
            </a:r>
            <a:r>
              <a:rPr lang="cs-CZ" sz="2400" b="1" dirty="0" smtClean="0"/>
              <a:t>stejné</a:t>
            </a:r>
            <a:r>
              <a:rPr lang="cs-CZ" sz="2400" dirty="0" smtClean="0"/>
              <a:t> hodnoty, pak bod náleží přímce.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20176" y="508518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   …… </a:t>
            </a:r>
            <a:r>
              <a:rPr lang="cs-CZ" sz="2400" b="1" dirty="0" smtClean="0"/>
              <a:t>k = 3   …… </a:t>
            </a:r>
            <a:r>
              <a:rPr lang="cs-CZ" sz="2400" dirty="0" smtClean="0"/>
              <a:t>x= 2+</a:t>
            </a:r>
            <a:r>
              <a:rPr lang="cs-CZ" sz="2400" b="1" dirty="0" smtClean="0"/>
              <a:t>3</a:t>
            </a:r>
            <a:r>
              <a:rPr lang="cs-CZ" sz="2400" dirty="0" smtClean="0"/>
              <a:t>.3 = 11</a:t>
            </a:r>
            <a:endParaRPr lang="cs-CZ" sz="2400" baseline="-25000" dirty="0" smtClean="0"/>
          </a:p>
          <a:p>
            <a:r>
              <a:rPr lang="cs-CZ" sz="2400" dirty="0" smtClean="0"/>
              <a:t>19= 7+k.4    …… 12= k.4  ……  </a:t>
            </a:r>
            <a:r>
              <a:rPr lang="cs-CZ" sz="2400" b="1" dirty="0" smtClean="0"/>
              <a:t>k = 3</a:t>
            </a:r>
          </a:p>
        </p:txBody>
      </p:sp>
    </p:spTree>
    <p:extLst>
      <p:ext uri="{BB962C8B-B14F-4D97-AF65-F5344CB8AC3E}">
        <p14:creationId xmlns:p14="http://schemas.microsoft.com/office/powerpoint/2010/main" val="1179899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43608" y="4365104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Doplňte chybějící souřadnice bodu C=</a:t>
            </a:r>
            <a:r>
              <a:rPr lang="en-US" sz="2400" b="1" dirty="0" smtClean="0"/>
              <a:t>[</a:t>
            </a:r>
            <a:r>
              <a:rPr lang="cs-CZ" sz="2400" b="1" dirty="0" smtClean="0"/>
              <a:t>?;19</a:t>
            </a:r>
            <a:r>
              <a:rPr lang="en-US" sz="2400" b="1" dirty="0" smtClean="0"/>
              <a:t>]</a:t>
            </a:r>
            <a:r>
              <a:rPr lang="cs-CZ" sz="2400" b="1" dirty="0" smtClean="0"/>
              <a:t>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139585" y="3423917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Jestliže písmeno „k“ je v obou řádcích </a:t>
            </a:r>
            <a:r>
              <a:rPr lang="cs-CZ" sz="2400" b="1" dirty="0" smtClean="0"/>
              <a:t>stejné</a:t>
            </a:r>
            <a:r>
              <a:rPr lang="cs-CZ" sz="2400" dirty="0" smtClean="0"/>
              <a:t> hodnoty, pak bod náleží přímce.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20176" y="508518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   …… </a:t>
            </a:r>
            <a:r>
              <a:rPr lang="cs-CZ" sz="2400" b="1" dirty="0" smtClean="0"/>
              <a:t>k = 3   …… </a:t>
            </a:r>
            <a:r>
              <a:rPr lang="cs-CZ" sz="2400" dirty="0" smtClean="0"/>
              <a:t>x= 2+</a:t>
            </a:r>
            <a:r>
              <a:rPr lang="cs-CZ" sz="2400" b="1" dirty="0" smtClean="0"/>
              <a:t>3</a:t>
            </a:r>
            <a:r>
              <a:rPr lang="cs-CZ" sz="2400" dirty="0" smtClean="0"/>
              <a:t>.3 = </a:t>
            </a:r>
            <a:r>
              <a:rPr lang="cs-CZ" sz="2400" b="1" dirty="0" smtClean="0">
                <a:solidFill>
                  <a:srgbClr val="FF0000"/>
                </a:solidFill>
              </a:rPr>
              <a:t>11</a:t>
            </a:r>
            <a:endParaRPr lang="cs-CZ" sz="2400" b="1" baseline="-25000" dirty="0" smtClean="0">
              <a:solidFill>
                <a:srgbClr val="FF0000"/>
              </a:solidFill>
            </a:endParaRPr>
          </a:p>
          <a:p>
            <a:r>
              <a:rPr lang="cs-CZ" sz="2400" dirty="0" smtClean="0"/>
              <a:t>19= 7+k.4    …… 12= k.4  ……  </a:t>
            </a:r>
            <a:r>
              <a:rPr lang="cs-CZ" sz="2400" b="1" dirty="0" smtClean="0"/>
              <a:t>k = 3</a:t>
            </a:r>
          </a:p>
          <a:p>
            <a:r>
              <a:rPr lang="cs-CZ" sz="2400" b="1" dirty="0" smtClean="0"/>
              <a:t>C=</a:t>
            </a:r>
            <a:r>
              <a:rPr lang="en-US" sz="2400" b="1" dirty="0" smtClean="0"/>
              <a:t>[</a:t>
            </a:r>
            <a:r>
              <a:rPr lang="cs-CZ" sz="2400" b="1" dirty="0" smtClean="0">
                <a:solidFill>
                  <a:srgbClr val="FF0000"/>
                </a:solidFill>
              </a:rPr>
              <a:t>11</a:t>
            </a:r>
            <a:r>
              <a:rPr lang="cs-CZ" sz="2400" b="1" dirty="0" smtClean="0"/>
              <a:t>;19</a:t>
            </a:r>
            <a:r>
              <a:rPr lang="en-US" sz="2400" b="1" dirty="0" smtClean="0"/>
              <a:t>]</a:t>
            </a: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08300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2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61033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43608" y="2780928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Vzorec pro parametrické zadání přímky:</a:t>
            </a:r>
          </a:p>
          <a:p>
            <a:r>
              <a:rPr lang="cs-CZ" sz="2400" dirty="0" smtClean="0"/>
              <a:t>x= </a:t>
            </a:r>
            <a:r>
              <a:rPr lang="cs-CZ" sz="2400" dirty="0" err="1" smtClean="0"/>
              <a:t>x</a:t>
            </a:r>
            <a:r>
              <a:rPr lang="cs-CZ" sz="2400" baseline="-25000" dirty="0" err="1" smtClean="0"/>
              <a:t>A</a:t>
            </a:r>
            <a:r>
              <a:rPr lang="cs-CZ" sz="2400" dirty="0" err="1" smtClean="0"/>
              <a:t>+k.x</a:t>
            </a:r>
            <a:r>
              <a:rPr lang="cs-CZ" sz="2400" baseline="-25000" dirty="0" err="1" smtClean="0"/>
              <a:t>v</a:t>
            </a:r>
            <a:endParaRPr lang="cs-CZ" sz="2400" baseline="-25000" dirty="0" smtClean="0"/>
          </a:p>
          <a:p>
            <a:r>
              <a:rPr lang="cs-CZ" sz="2400" dirty="0" smtClean="0"/>
              <a:t>y= </a:t>
            </a:r>
            <a:r>
              <a:rPr lang="cs-CZ" sz="2400" dirty="0" err="1" smtClean="0"/>
              <a:t>y</a:t>
            </a:r>
            <a:r>
              <a:rPr lang="cs-CZ" sz="2400" baseline="-25000" dirty="0" err="1" smtClean="0"/>
              <a:t>A</a:t>
            </a:r>
            <a:r>
              <a:rPr lang="cs-CZ" sz="2400" dirty="0" err="1" smtClean="0"/>
              <a:t>+k.y</a:t>
            </a:r>
            <a:r>
              <a:rPr lang="cs-CZ" sz="2400" baseline="-25000" dirty="0" err="1" smtClean="0"/>
              <a:t>v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696840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>
                <a:solidFill>
                  <a:srgbClr val="FF0000"/>
                </a:solidFill>
              </a:rPr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</a:t>
            </a:r>
            <a:r>
              <a:rPr lang="cs-CZ" sz="2400" dirty="0" smtClean="0">
                <a:solidFill>
                  <a:srgbClr val="00B050"/>
                </a:solidFill>
              </a:rPr>
              <a:t>3;4</a:t>
            </a:r>
            <a:r>
              <a:rPr lang="cs-CZ" sz="2400" dirty="0" smtClean="0"/>
              <a:t>).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43608" y="2780928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Vzorec pro parametrické zadání přímky:</a:t>
            </a:r>
          </a:p>
          <a:p>
            <a:r>
              <a:rPr lang="cs-CZ" sz="2400" dirty="0" smtClean="0"/>
              <a:t>x= </a:t>
            </a:r>
            <a:r>
              <a:rPr lang="cs-CZ" sz="2400" dirty="0" err="1" smtClean="0">
                <a:solidFill>
                  <a:srgbClr val="FF0000"/>
                </a:solidFill>
              </a:rPr>
              <a:t>x</a:t>
            </a:r>
            <a:r>
              <a:rPr lang="cs-CZ" sz="2400" baseline="-25000" dirty="0" err="1" smtClean="0">
                <a:solidFill>
                  <a:srgbClr val="FF0000"/>
                </a:solidFill>
              </a:rPr>
              <a:t>A</a:t>
            </a:r>
            <a:r>
              <a:rPr lang="cs-CZ" sz="2400" dirty="0" err="1" smtClean="0"/>
              <a:t>+k.</a:t>
            </a:r>
            <a:r>
              <a:rPr lang="cs-CZ" sz="2400" dirty="0" err="1" smtClean="0">
                <a:solidFill>
                  <a:srgbClr val="00B050"/>
                </a:solidFill>
              </a:rPr>
              <a:t>x</a:t>
            </a:r>
            <a:r>
              <a:rPr lang="cs-CZ" sz="2400" baseline="-25000" dirty="0" err="1" smtClean="0">
                <a:solidFill>
                  <a:srgbClr val="00B050"/>
                </a:solidFill>
              </a:rPr>
              <a:t>v</a:t>
            </a:r>
            <a:endParaRPr lang="cs-CZ" sz="2400" baseline="-250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y= </a:t>
            </a:r>
            <a:r>
              <a:rPr lang="cs-CZ" sz="2400" dirty="0" err="1" smtClean="0">
                <a:solidFill>
                  <a:srgbClr val="FF0000"/>
                </a:solidFill>
              </a:rPr>
              <a:t>y</a:t>
            </a:r>
            <a:r>
              <a:rPr lang="cs-CZ" sz="2400" baseline="-25000" dirty="0" err="1" smtClean="0">
                <a:solidFill>
                  <a:srgbClr val="FF0000"/>
                </a:solidFill>
              </a:rPr>
              <a:t>A</a:t>
            </a:r>
            <a:r>
              <a:rPr lang="cs-CZ" sz="2400" dirty="0" err="1" smtClean="0"/>
              <a:t>+k.</a:t>
            </a:r>
            <a:r>
              <a:rPr lang="cs-CZ" sz="2400" dirty="0" err="1" smtClean="0">
                <a:solidFill>
                  <a:srgbClr val="00B050"/>
                </a:solidFill>
              </a:rPr>
              <a:t>y</a:t>
            </a:r>
            <a:r>
              <a:rPr lang="cs-CZ" sz="2400" baseline="-25000" dirty="0" err="1" smtClean="0">
                <a:solidFill>
                  <a:srgbClr val="00B050"/>
                </a:solidFill>
              </a:rPr>
              <a:t>v</a:t>
            </a:r>
            <a:endParaRPr lang="cs-CZ" sz="2400" dirty="0" smtClean="0">
              <a:solidFill>
                <a:srgbClr val="00B05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71600" y="4653136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Dosadíme souřadnice bodu a vektoru:</a:t>
            </a:r>
          </a:p>
          <a:p>
            <a:r>
              <a:rPr lang="cs-CZ" sz="2400" dirty="0" smtClean="0"/>
              <a:t>x= </a:t>
            </a:r>
            <a:r>
              <a:rPr lang="cs-CZ" sz="2400" dirty="0" smtClean="0">
                <a:solidFill>
                  <a:srgbClr val="FF0000"/>
                </a:solidFill>
              </a:rPr>
              <a:t>2</a:t>
            </a:r>
            <a:r>
              <a:rPr lang="cs-CZ" sz="2400" dirty="0" smtClean="0"/>
              <a:t>+k.</a:t>
            </a:r>
            <a:r>
              <a:rPr lang="cs-CZ" sz="2400" dirty="0" smtClean="0">
                <a:solidFill>
                  <a:srgbClr val="00B050"/>
                </a:solidFill>
              </a:rPr>
              <a:t>3</a:t>
            </a:r>
            <a:endParaRPr lang="cs-CZ" sz="2400" baseline="-250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y= </a:t>
            </a:r>
            <a:r>
              <a:rPr lang="cs-CZ" sz="2400" dirty="0" smtClean="0">
                <a:solidFill>
                  <a:srgbClr val="FF0000"/>
                </a:solidFill>
              </a:rPr>
              <a:t>7</a:t>
            </a:r>
            <a:r>
              <a:rPr lang="cs-CZ" sz="2400" dirty="0" smtClean="0"/>
              <a:t>+k.</a:t>
            </a:r>
            <a:r>
              <a:rPr lang="cs-CZ" sz="2400" dirty="0" smtClean="0">
                <a:solidFill>
                  <a:srgbClr val="00B05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870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15616" y="3573016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Písmeno „k“ je parametr náležící množině reálných čísel. Může nabývat libovolných hodnot…</a:t>
            </a:r>
            <a:r>
              <a:rPr lang="en-US" sz="2400" dirty="0" smtClean="0"/>
              <a:t>{</a:t>
            </a:r>
            <a:r>
              <a:rPr lang="cs-CZ" sz="2400" dirty="0" smtClean="0"/>
              <a:t>3;-4;-0,01…</a:t>
            </a:r>
            <a:r>
              <a:rPr lang="en-US" sz="2400" dirty="0" smtClean="0"/>
              <a:t>}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28304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15616" y="3573016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Písmeno „k“ je parametr náležící množině reálných čísel. Může nabývat libovolných hodnot…</a:t>
            </a:r>
            <a:r>
              <a:rPr lang="en-US" sz="2400" dirty="0" smtClean="0"/>
              <a:t>{</a:t>
            </a:r>
            <a:r>
              <a:rPr lang="cs-CZ" sz="2400" dirty="0" smtClean="0"/>
              <a:t>3;-4;-0,01…</a:t>
            </a:r>
            <a:r>
              <a:rPr lang="en-US" sz="2400" dirty="0" smtClean="0"/>
              <a:t>}</a:t>
            </a:r>
            <a:endParaRPr lang="cs-CZ" sz="2400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1043608" y="472514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Jestliže písmeno „k“ je v obou řádcích stejné hodnoty, pak bod náleží přímce.</a:t>
            </a:r>
          </a:p>
        </p:txBody>
      </p:sp>
    </p:spTree>
    <p:extLst>
      <p:ext uri="{BB962C8B-B14F-4D97-AF65-F5344CB8AC3E}">
        <p14:creationId xmlns:p14="http://schemas.microsoft.com/office/powerpoint/2010/main" val="2814087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43608" y="4365104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Doplňte chybějící souřadnice bodu C=</a:t>
            </a:r>
            <a:r>
              <a:rPr lang="en-US" sz="2400" b="1" dirty="0" smtClean="0"/>
              <a:t>[</a:t>
            </a:r>
            <a:r>
              <a:rPr lang="cs-CZ" sz="2400" b="1" dirty="0" smtClean="0"/>
              <a:t>?;19</a:t>
            </a:r>
            <a:r>
              <a:rPr lang="en-US" sz="2400" b="1" dirty="0" smtClean="0"/>
              <a:t>]</a:t>
            </a:r>
            <a:r>
              <a:rPr lang="cs-CZ" sz="2400" b="1" dirty="0" smtClean="0"/>
              <a:t>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139585" y="3423917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Jestliže písmeno „k“ je v obou řádcích </a:t>
            </a:r>
            <a:r>
              <a:rPr lang="cs-CZ" sz="2400" b="1" dirty="0" smtClean="0"/>
              <a:t>stejné</a:t>
            </a:r>
            <a:r>
              <a:rPr lang="cs-CZ" sz="2400" dirty="0" smtClean="0"/>
              <a:t> hodnoty, pak bod náleží přímce.</a:t>
            </a:r>
          </a:p>
        </p:txBody>
      </p:sp>
    </p:spTree>
    <p:extLst>
      <p:ext uri="{BB962C8B-B14F-4D97-AF65-F5344CB8AC3E}">
        <p14:creationId xmlns:p14="http://schemas.microsoft.com/office/powerpoint/2010/main" val="287486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cs-CZ" dirty="0" smtClean="0"/>
              <a:t>Parametrická rovnice přímky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191683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Rovnice je dána bodem A=</a:t>
            </a:r>
            <a:r>
              <a:rPr lang="en-US" sz="2400" dirty="0" smtClean="0"/>
              <a:t>[</a:t>
            </a:r>
            <a:r>
              <a:rPr lang="cs-CZ" sz="2400" dirty="0" smtClean="0"/>
              <a:t>2;7</a:t>
            </a:r>
            <a:r>
              <a:rPr lang="en-US" sz="2400" dirty="0" smtClean="0"/>
              <a:t>]</a:t>
            </a:r>
            <a:r>
              <a:rPr lang="cs-CZ" sz="2400" dirty="0" smtClean="0"/>
              <a:t> a vektorem v=(3;4).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7032" y="256490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y= 7+k.4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43608" y="4365104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Doplňte chybějící souřadnice bodu C=</a:t>
            </a:r>
            <a:r>
              <a:rPr lang="en-US" sz="2400" b="1" dirty="0" smtClean="0"/>
              <a:t>[</a:t>
            </a:r>
            <a:r>
              <a:rPr lang="cs-CZ" sz="2400" b="1" dirty="0" smtClean="0"/>
              <a:t>?;19</a:t>
            </a:r>
            <a:r>
              <a:rPr lang="en-US" sz="2400" b="1" dirty="0" smtClean="0"/>
              <a:t>]</a:t>
            </a:r>
            <a:r>
              <a:rPr lang="cs-CZ" sz="2400" b="1" dirty="0" smtClean="0"/>
              <a:t>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139585" y="3423917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Jestliže písmeno „k“ je v obou řádcích </a:t>
            </a:r>
            <a:r>
              <a:rPr lang="cs-CZ" sz="2400" b="1" dirty="0" smtClean="0"/>
              <a:t>stejné</a:t>
            </a:r>
            <a:r>
              <a:rPr lang="cs-CZ" sz="2400" dirty="0" smtClean="0"/>
              <a:t> hodnoty, pak bod náleží přímce.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20176" y="508518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x= 2+k.3</a:t>
            </a:r>
            <a:endParaRPr lang="cs-CZ" sz="2400" baseline="-25000" dirty="0" smtClean="0"/>
          </a:p>
          <a:p>
            <a:r>
              <a:rPr lang="cs-CZ" sz="2400" dirty="0" smtClean="0"/>
              <a:t>19= 7+k.4    …… 12= k.4  ……  </a:t>
            </a:r>
            <a:r>
              <a:rPr lang="cs-CZ" sz="2400" b="1" dirty="0" smtClean="0"/>
              <a:t>k = 3</a:t>
            </a:r>
          </a:p>
        </p:txBody>
      </p:sp>
    </p:spTree>
    <p:extLst>
      <p:ext uri="{BB962C8B-B14F-4D97-AF65-F5344CB8AC3E}">
        <p14:creationId xmlns:p14="http://schemas.microsoft.com/office/powerpoint/2010/main" val="9404267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551</Words>
  <Application>Microsoft Office PowerPoint</Application>
  <PresentationFormat>Předvádění na obrazovce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Prezentace aplikace PowerPoint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  <vt:lpstr>Parametrická rovnice přímky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Parametrická rovnice přímky</dc:title>
  <dc:creator>kabinet</dc:creator>
  <cp:lastModifiedBy>František Buriánek</cp:lastModifiedBy>
  <cp:revision>9</cp:revision>
  <dcterms:created xsi:type="dcterms:W3CDTF">2013-09-25T06:07:41Z</dcterms:created>
  <dcterms:modified xsi:type="dcterms:W3CDTF">2013-11-25T08:43:19Z</dcterms:modified>
</cp:coreProperties>
</file>