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  <p:sldId id="256" r:id="rId3"/>
    <p:sldId id="259" r:id="rId4"/>
    <p:sldId id="257" r:id="rId5"/>
    <p:sldId id="258" r:id="rId6"/>
    <p:sldId id="261" r:id="rId7"/>
    <p:sldId id="26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C39415A-FD65-4E0C-8D48-86A40BE30886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BA24E00-BF9D-4A94-A45B-D05DDB41D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39415A-FD65-4E0C-8D48-86A40BE30886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A24E00-BF9D-4A94-A45B-D05DDB41D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C39415A-FD65-4E0C-8D48-86A40BE30886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BA24E00-BF9D-4A94-A45B-D05DDB41D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39415A-FD65-4E0C-8D48-86A40BE30886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A24E00-BF9D-4A94-A45B-D05DDB41D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C39415A-FD65-4E0C-8D48-86A40BE30886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BA24E00-BF9D-4A94-A45B-D05DDB41D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39415A-FD65-4E0C-8D48-86A40BE30886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A24E00-BF9D-4A94-A45B-D05DDB41D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39415A-FD65-4E0C-8D48-86A40BE30886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A24E00-BF9D-4A94-A45B-D05DDB41D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39415A-FD65-4E0C-8D48-86A40BE30886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A24E00-BF9D-4A94-A45B-D05DDB41D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C39415A-FD65-4E0C-8D48-86A40BE30886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A24E00-BF9D-4A94-A45B-D05DDB41D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39415A-FD65-4E0C-8D48-86A40BE30886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A24E00-BF9D-4A94-A45B-D05DDB41D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39415A-FD65-4E0C-8D48-86A40BE30886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A24E00-BF9D-4A94-A45B-D05DDB41D52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C39415A-FD65-4E0C-8D48-86A40BE30886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BA24E00-BF9D-4A94-A45B-D05DDB41D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race.cz/poradna/pracovni-podminky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1600" b="0" kern="0" dirty="0" smtClean="0">
                <a:solidFill>
                  <a:sysClr val="windowText" lastClr="000000"/>
                </a:solidFill>
              </a:rPr>
              <a:t>Výukový materiál vytvořený v rámci projektu „EU peníze školám“</a:t>
            </a:r>
            <a:endParaRPr lang="cs-CZ" sz="1600" dirty="0"/>
          </a:p>
        </p:txBody>
      </p:sp>
      <p:pic>
        <p:nvPicPr>
          <p:cNvPr id="4" name="obrázek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9080" y="1484785"/>
            <a:ext cx="609523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/>
          <p:cNvSpPr/>
          <p:nvPr/>
        </p:nvSpPr>
        <p:spPr>
          <a:xfrm>
            <a:off x="827584" y="2564904"/>
            <a:ext cx="66247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kern="0" dirty="0">
                <a:solidFill>
                  <a:srgbClr val="000000"/>
                </a:solidFill>
                <a:latin typeface="Arial"/>
              </a:rPr>
              <a:t>Škola: Střední škola právní – </a:t>
            </a:r>
            <a:r>
              <a:rPr lang="cs-CZ" kern="0" dirty="0" err="1">
                <a:solidFill>
                  <a:srgbClr val="000000"/>
                </a:solidFill>
                <a:latin typeface="Arial"/>
              </a:rPr>
              <a:t>Právní</a:t>
            </a:r>
            <a:r>
              <a:rPr lang="cs-CZ" kern="0" dirty="0">
                <a:solidFill>
                  <a:srgbClr val="000000"/>
                </a:solidFill>
                <a:latin typeface="Arial"/>
              </a:rPr>
              <a:t> akademie, s.r.o.</a:t>
            </a: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kern="0" dirty="0">
                <a:solidFill>
                  <a:srgbClr val="000000"/>
                </a:solidFill>
                <a:latin typeface="Arial"/>
              </a:rPr>
              <a:t>Typ šablony: III/2 Inovace a zkvalitnění výuky prostřednictvím ICT</a:t>
            </a: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kern="0" dirty="0">
                <a:solidFill>
                  <a:srgbClr val="000000"/>
                </a:solidFill>
                <a:latin typeface="Arial"/>
              </a:rPr>
              <a:t>Projekt: CZ.1.07/1.5.00/34.0236</a:t>
            </a: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kern="0" dirty="0">
                <a:solidFill>
                  <a:srgbClr val="000000"/>
                </a:solidFill>
                <a:latin typeface="Arial"/>
              </a:rPr>
              <a:t>Tematická oblast: </a:t>
            </a:r>
            <a:r>
              <a:rPr lang="cs-CZ" kern="0" dirty="0" smtClean="0">
                <a:solidFill>
                  <a:srgbClr val="000000"/>
                </a:solidFill>
                <a:latin typeface="Arial"/>
              </a:rPr>
              <a:t>Člověk a ochrana zdraví</a:t>
            </a:r>
            <a:endParaRPr lang="cs-CZ" kern="0" dirty="0">
              <a:solidFill>
                <a:srgbClr val="000000"/>
              </a:solidFill>
              <a:latin typeface="Arial"/>
            </a:endParaRP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kern="0" dirty="0">
                <a:solidFill>
                  <a:srgbClr val="000000"/>
                </a:solidFill>
                <a:latin typeface="Arial"/>
              </a:rPr>
              <a:t>Autor: Ing. Iveta </a:t>
            </a:r>
            <a:r>
              <a:rPr lang="cs-CZ" kern="0" dirty="0" err="1">
                <a:solidFill>
                  <a:srgbClr val="000000"/>
                </a:solidFill>
                <a:latin typeface="Arial"/>
              </a:rPr>
              <a:t>Kubistová</a:t>
            </a:r>
            <a:endParaRPr lang="cs-CZ" kern="0" dirty="0">
              <a:solidFill>
                <a:srgbClr val="000000"/>
              </a:solidFill>
              <a:latin typeface="Arial"/>
            </a:endParaRP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kern="0" dirty="0">
                <a:solidFill>
                  <a:srgbClr val="000000"/>
                </a:solidFill>
                <a:latin typeface="Arial"/>
              </a:rPr>
              <a:t>Téma: </a:t>
            </a:r>
            <a:r>
              <a:rPr lang="cs-CZ" kern="0" dirty="0" smtClean="0">
                <a:solidFill>
                  <a:srgbClr val="000000"/>
                </a:solidFill>
                <a:latin typeface="Arial"/>
              </a:rPr>
              <a:t>Pracovní prostředí a pracovní doba</a:t>
            </a:r>
            <a:endParaRPr lang="cs-CZ" kern="0" dirty="0">
              <a:solidFill>
                <a:srgbClr val="000000"/>
              </a:solidFill>
              <a:latin typeface="Arial"/>
            </a:endParaRP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kern="0" dirty="0">
                <a:solidFill>
                  <a:srgbClr val="000000"/>
                </a:solidFill>
                <a:latin typeface="Arial"/>
              </a:rPr>
              <a:t>Číslo materiálu: </a:t>
            </a:r>
            <a:r>
              <a:rPr lang="cs-CZ" kern="0" dirty="0" smtClean="0">
                <a:solidFill>
                  <a:srgbClr val="000000"/>
                </a:solidFill>
                <a:latin typeface="Arial"/>
              </a:rPr>
              <a:t>VY_32_INOVACE_OZ_01_PRACOVNI PROSTREDI A PRACOVNI DOBA</a:t>
            </a:r>
            <a:endParaRPr lang="cs-CZ" kern="0" dirty="0">
              <a:solidFill>
                <a:srgbClr val="000000"/>
              </a:solidFill>
              <a:latin typeface="Arial"/>
            </a:endParaRP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kern="0" dirty="0">
                <a:solidFill>
                  <a:srgbClr val="000000"/>
                </a:solidFill>
                <a:latin typeface="Arial"/>
              </a:rPr>
              <a:t>Datum tvorby: </a:t>
            </a:r>
            <a:r>
              <a:rPr lang="cs-CZ" kern="0" dirty="0" smtClean="0">
                <a:solidFill>
                  <a:srgbClr val="000000"/>
                </a:solidFill>
                <a:latin typeface="Arial"/>
              </a:rPr>
              <a:t>3.8.2013</a:t>
            </a: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kern="0" dirty="0" smtClean="0">
                <a:solidFill>
                  <a:srgbClr val="000000"/>
                </a:solidFill>
                <a:latin typeface="Arial"/>
              </a:rPr>
              <a:t>Anotace: soubor určen k </a:t>
            </a:r>
            <a:r>
              <a:rPr lang="cs-CZ" kern="0" smtClean="0">
                <a:solidFill>
                  <a:srgbClr val="000000"/>
                </a:solidFill>
                <a:latin typeface="Arial"/>
              </a:rPr>
              <a:t>procvičení učiva 4.roč.</a:t>
            </a:r>
            <a:endParaRPr lang="cs-CZ" kern="0" dirty="0">
              <a:solidFill>
                <a:srgbClr val="000000"/>
              </a:solidFill>
              <a:latin typeface="Arial"/>
            </a:endParaRP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kern="0" dirty="0">
                <a:solidFill>
                  <a:srgbClr val="000000"/>
                </a:solidFill>
                <a:latin typeface="Arial"/>
              </a:rPr>
              <a:t>Klíčová slova</a:t>
            </a:r>
            <a:r>
              <a:rPr lang="cs-CZ" kern="0" dirty="0" smtClean="0">
                <a:solidFill>
                  <a:srgbClr val="000000"/>
                </a:solidFill>
                <a:latin typeface="Arial"/>
              </a:rPr>
              <a:t>: pracovní doba, směna, pracovní prostředí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Pracovní prostředí a pracovní doba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i="1" dirty="0" smtClean="0"/>
              <a:t>Pracovní prostředí </a:t>
            </a:r>
            <a:r>
              <a:rPr lang="cs-CZ" dirty="0" smtClean="0"/>
              <a:t>tvoří souhrn všech materiálních podmínek pracovní činnosti, které společně s dalšími podmínkami ovlivňují pracovníka v jeho práci.</a:t>
            </a:r>
          </a:p>
          <a:p>
            <a:r>
              <a:rPr lang="cs-CZ" dirty="0" smtClean="0"/>
              <a:t>Zaměstnavatel je povinen zajistit, aby pracoviště byla prostorově a konstrukčně uspořádána a vybavena tak, aby </a:t>
            </a:r>
            <a:r>
              <a:rPr lang="cs-CZ" b="1" i="1" dirty="0" smtClean="0"/>
              <a:t>pracovní</a:t>
            </a:r>
            <a:r>
              <a:rPr lang="cs-CZ" i="1" dirty="0" smtClean="0"/>
              <a:t> </a:t>
            </a:r>
            <a:r>
              <a:rPr lang="cs-CZ" b="1" i="1" dirty="0" smtClean="0"/>
              <a:t>podmínky</a:t>
            </a:r>
            <a:r>
              <a:rPr lang="cs-CZ" dirty="0" smtClean="0"/>
              <a:t> pro zaměstnance z hlediska bezpečnosti, hygieny a ochrany zdraví při práci, odpovídaly bezpečnostním požadavkům a hygienickým limitům na pracovní prostředí a pracoviště.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i="1" dirty="0"/>
              <a:t>Pracovní </a:t>
            </a:r>
            <a:r>
              <a:rPr lang="cs-CZ" b="1" i="1" dirty="0" smtClean="0"/>
              <a:t>doba</a:t>
            </a:r>
            <a:r>
              <a:rPr lang="cs-CZ" dirty="0" smtClean="0"/>
              <a:t>  je </a:t>
            </a:r>
            <a:r>
              <a:rPr lang="cs-CZ" dirty="0"/>
              <a:t>doba, po kterou je zaměstnanec povinen vykonávat pro zaměstnavatele </a:t>
            </a:r>
            <a:r>
              <a:rPr lang="cs-CZ" dirty="0" smtClean="0"/>
              <a:t>určitou práci.</a:t>
            </a:r>
            <a:endParaRPr lang="cs-CZ" dirty="0"/>
          </a:p>
          <a:p>
            <a:pPr>
              <a:buNone/>
            </a:pPr>
            <a:endParaRPr lang="cs-CZ" dirty="0"/>
          </a:p>
          <a:p>
            <a:r>
              <a:rPr lang="cs-CZ" b="1" i="1" dirty="0"/>
              <a:t>Směna</a:t>
            </a:r>
            <a:r>
              <a:rPr lang="cs-CZ" dirty="0"/>
              <a:t> je část týdenní pracovní doby bez </a:t>
            </a:r>
            <a:r>
              <a:rPr lang="cs-CZ" dirty="0" smtClean="0"/>
              <a:t>přesčasů, </a:t>
            </a:r>
            <a:r>
              <a:rPr lang="cs-CZ" dirty="0"/>
              <a:t>kterou je zaměstnanec povinen odpracovat v průběhu 24 hodin po sobě jdoucích (podle předem stanoveného rozvrhu pracovních </a:t>
            </a:r>
            <a:r>
              <a:rPr lang="cs-CZ" dirty="0" smtClean="0"/>
              <a:t>směn).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dirty="0" smtClean="0"/>
              <a:t>Doba odpočinku</a:t>
            </a:r>
            <a:r>
              <a:rPr lang="cs-CZ" dirty="0" smtClean="0"/>
              <a:t> je doba, která není pracovní dobou. Je však velice důležitá pro zachování zdraví každého člověka.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1026" name="Picture 2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3284984"/>
            <a:ext cx="3418221" cy="2376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Popište pracovní prostředí a pracovní dobu učitele, lékaře a horníka.</a:t>
            </a:r>
          </a:p>
          <a:p>
            <a:r>
              <a:rPr lang="cs-CZ" dirty="0" smtClean="0"/>
              <a:t>Jaké jsou rizikové faktory na těchto pracovištích.</a:t>
            </a:r>
          </a:p>
          <a:p>
            <a:r>
              <a:rPr lang="cs-CZ" dirty="0" smtClean="0"/>
              <a:t>Diskutujte na toto téma s vyučujícím.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Zdroje: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sprace.cz</a:t>
            </a:r>
            <a:r>
              <a:rPr lang="cs-CZ" dirty="0" smtClean="0">
                <a:hlinkClick r:id="rId2"/>
              </a:rPr>
              <a:t>/poradna/</a:t>
            </a:r>
            <a:r>
              <a:rPr lang="cs-CZ" dirty="0" err="1" smtClean="0">
                <a:hlinkClick r:id="rId2"/>
              </a:rPr>
              <a:t>pracovni</a:t>
            </a:r>
            <a:r>
              <a:rPr lang="cs-CZ" dirty="0" smtClean="0">
                <a:hlinkClick r:id="rId2"/>
              </a:rPr>
              <a:t>-</a:t>
            </a:r>
            <a:r>
              <a:rPr lang="cs-CZ" dirty="0" err="1" smtClean="0">
                <a:hlinkClick r:id="rId2"/>
              </a:rPr>
              <a:t>podminky.html</a:t>
            </a:r>
            <a:endParaRPr lang="cs-CZ" dirty="0" smtClean="0"/>
          </a:p>
          <a:p>
            <a:r>
              <a:rPr lang="cs-CZ" dirty="0" smtClean="0"/>
              <a:t>Vlastní zdroje autorky</a:t>
            </a:r>
          </a:p>
          <a:p>
            <a:r>
              <a:rPr lang="cs-CZ" smtClean="0"/>
              <a:t>Galerie Klipart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44</TotalTime>
  <Words>194</Words>
  <Application>Microsoft Office PowerPoint</Application>
  <PresentationFormat>Předvádění na obrazovce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Bohatý</vt:lpstr>
      <vt:lpstr>Výukový materiál vytvořený v rámci projektu „EU peníze školám“</vt:lpstr>
      <vt:lpstr>Pracovní prostředí a pracovní doba</vt:lpstr>
      <vt:lpstr>Snímek 3</vt:lpstr>
      <vt:lpstr>Snímek 4</vt:lpstr>
      <vt:lpstr>Snímek 5</vt:lpstr>
      <vt:lpstr>Úloha:</vt:lpstr>
      <vt:lpstr>Zdroje: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Pracovní proces a pracovní doba</dc:title>
  <dc:creator>iveta</dc:creator>
  <cp:lastModifiedBy>iveta</cp:lastModifiedBy>
  <cp:revision>9</cp:revision>
  <dcterms:created xsi:type="dcterms:W3CDTF">2013-08-05T10:39:47Z</dcterms:created>
  <dcterms:modified xsi:type="dcterms:W3CDTF">2013-08-23T11:29:09Z</dcterms:modified>
</cp:coreProperties>
</file>