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7" r:id="rId2"/>
    <p:sldId id="258" r:id="rId3"/>
    <p:sldId id="260" r:id="rId4"/>
    <p:sldId id="259" r:id="rId5"/>
    <p:sldId id="261" r:id="rId6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5C1546DD-2A38-495F-A3F3-7CE31087A52C}" type="datetimeFigureOut">
              <a:rPr lang="cs-CZ" smtClean="0"/>
              <a:pPr/>
              <a:t>23.8.2013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cs-CZ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016568CB-2F83-4448-ADAA-6D2512162C27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1" name="Obdélník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Obdélník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Obdélník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Obdélník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546DD-2A38-495F-A3F3-7CE31087A52C}" type="datetimeFigureOut">
              <a:rPr lang="cs-CZ" smtClean="0"/>
              <a:pPr/>
              <a:t>23.8.2013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6568CB-2F83-4448-ADAA-6D2512162C2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546DD-2A38-495F-A3F3-7CE31087A52C}" type="datetimeFigureOut">
              <a:rPr lang="cs-CZ" smtClean="0"/>
              <a:pPr/>
              <a:t>23.8.2013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6568CB-2F83-4448-ADAA-6D2512162C27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7" name="Přímá spojovací čára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Rovnoramenný trojúhelník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Přímá spojovací čára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546DD-2A38-495F-A3F3-7CE31087A52C}" type="datetimeFigureOut">
              <a:rPr lang="cs-CZ" smtClean="0"/>
              <a:pPr/>
              <a:t>23.8.2013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6568CB-2F83-4448-ADAA-6D2512162C27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5C1546DD-2A38-495F-A3F3-7CE31087A52C}" type="datetimeFigureOut">
              <a:rPr lang="cs-CZ" smtClean="0"/>
              <a:pPr/>
              <a:t>23.8.2013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016568CB-2F83-4448-ADAA-6D2512162C27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7" name="Obdélník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bdélník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546DD-2A38-495F-A3F3-7CE31087A52C}" type="datetimeFigureOut">
              <a:rPr lang="cs-CZ" smtClean="0"/>
              <a:pPr/>
              <a:t>23.8.2013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6568CB-2F83-4448-ADAA-6D2512162C27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9" name="Zástupný symbol pro obsah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546DD-2A38-495F-A3F3-7CE31087A52C}" type="datetimeFigureOut">
              <a:rPr lang="cs-CZ" smtClean="0"/>
              <a:pPr/>
              <a:t>23.8.2013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6568CB-2F83-4448-ADAA-6D2512162C27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546DD-2A38-495F-A3F3-7CE31087A52C}" type="datetimeFigureOut">
              <a:rPr lang="cs-CZ" smtClean="0"/>
              <a:pPr/>
              <a:t>23.8.2013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6568CB-2F83-4448-ADAA-6D2512162C27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6" name="Rovnoramenný trojúhelník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546DD-2A38-495F-A3F3-7CE31087A52C}" type="datetimeFigureOut">
              <a:rPr lang="cs-CZ" smtClean="0"/>
              <a:pPr/>
              <a:t>23.8.2013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6568CB-2F83-4448-ADAA-6D2512162C27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5" name="Přímá spojovací čára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Rovnoramenný trojúhelník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546DD-2A38-495F-A3F3-7CE31087A52C}" type="datetimeFigureOut">
              <a:rPr lang="cs-CZ" smtClean="0"/>
              <a:pPr/>
              <a:t>23.8.2013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6568CB-2F83-4448-ADAA-6D2512162C27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Přímá spojovací čára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Přímá spojovací čára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Rovnoramenný trojúhelník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Zástupný symbol pro obsah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546DD-2A38-495F-A3F3-7CE31087A52C}" type="datetimeFigureOut">
              <a:rPr lang="cs-CZ" smtClean="0"/>
              <a:pPr/>
              <a:t>23.8.2013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6568CB-2F83-4448-ADAA-6D2512162C27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Přímá spojovací čára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Rovnoramenný trojúhelník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Obdélník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C1546DD-2A38-495F-A3F3-7CE31087A52C}" type="datetimeFigureOut">
              <a:rPr lang="cs-CZ" smtClean="0"/>
              <a:pPr/>
              <a:t>23.8.2013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016568CB-2F83-4448-ADAA-6D2512162C27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8" name="Přímá spojovací čára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Přímá spojovací čára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ovnoramenný trojúhelník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1800" b="1" kern="0" dirty="0" smtClean="0">
                <a:solidFill>
                  <a:sysClr val="windowText" lastClr="000000"/>
                </a:solidFill>
              </a:rPr>
              <a:t>Výukový materiál vytvořený v rámci projektu „EU peníze školám“</a:t>
            </a:r>
            <a:endParaRPr lang="cs-CZ" sz="1800" b="1" dirty="0"/>
          </a:p>
        </p:txBody>
      </p:sp>
      <p:pic>
        <p:nvPicPr>
          <p:cNvPr id="4" name="obrázek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380" y="1196753"/>
            <a:ext cx="6095239" cy="1080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Obdélník 4"/>
          <p:cNvSpPr/>
          <p:nvPr/>
        </p:nvSpPr>
        <p:spPr>
          <a:xfrm>
            <a:off x="971600" y="2564904"/>
            <a:ext cx="7416824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-182880">
              <a:spcAft>
                <a:spcPct val="0"/>
              </a:spcAft>
              <a:buClr>
                <a:srgbClr val="B2B2B2"/>
              </a:buClr>
              <a:buSzPct val="90000"/>
              <a:buFont typeface="Wingdings" pitchFamily="2" charset="2"/>
              <a:buChar char="n"/>
              <a:defRPr/>
            </a:pPr>
            <a:r>
              <a:rPr lang="cs-CZ" b="1" kern="0" dirty="0">
                <a:solidFill>
                  <a:srgbClr val="000000"/>
                </a:solidFill>
                <a:latin typeface="Arial"/>
              </a:rPr>
              <a:t>Škola: Střední škola právní – </a:t>
            </a:r>
            <a:r>
              <a:rPr lang="cs-CZ" b="1" kern="0" dirty="0" err="1">
                <a:solidFill>
                  <a:srgbClr val="000000"/>
                </a:solidFill>
                <a:latin typeface="Arial"/>
              </a:rPr>
              <a:t>Právní</a:t>
            </a:r>
            <a:r>
              <a:rPr lang="cs-CZ" b="1" kern="0" dirty="0">
                <a:solidFill>
                  <a:srgbClr val="000000"/>
                </a:solidFill>
                <a:latin typeface="Arial"/>
              </a:rPr>
              <a:t> akademie, s.r.o.</a:t>
            </a:r>
          </a:p>
          <a:p>
            <a:pPr indent="-182880">
              <a:spcAft>
                <a:spcPct val="0"/>
              </a:spcAft>
              <a:buClr>
                <a:srgbClr val="B2B2B2"/>
              </a:buClr>
              <a:buSzPct val="90000"/>
              <a:buFont typeface="Wingdings" pitchFamily="2" charset="2"/>
              <a:buChar char="n"/>
              <a:defRPr/>
            </a:pPr>
            <a:r>
              <a:rPr lang="cs-CZ" b="1" kern="0" dirty="0">
                <a:solidFill>
                  <a:srgbClr val="000000"/>
                </a:solidFill>
                <a:latin typeface="Arial"/>
              </a:rPr>
              <a:t>Typ šablony: III/2 Inovace a zkvalitnění výuky prostřednictvím ICT</a:t>
            </a:r>
          </a:p>
          <a:p>
            <a:pPr indent="-182880">
              <a:spcAft>
                <a:spcPct val="0"/>
              </a:spcAft>
              <a:buClr>
                <a:srgbClr val="B2B2B2"/>
              </a:buClr>
              <a:buSzPct val="90000"/>
              <a:buFont typeface="Wingdings" pitchFamily="2" charset="2"/>
              <a:buChar char="n"/>
              <a:defRPr/>
            </a:pPr>
            <a:r>
              <a:rPr lang="cs-CZ" b="1" kern="0" dirty="0">
                <a:solidFill>
                  <a:srgbClr val="000000"/>
                </a:solidFill>
                <a:latin typeface="Arial"/>
              </a:rPr>
              <a:t>Projekt: CZ.1.07/1.5.00/34.0236</a:t>
            </a:r>
          </a:p>
          <a:p>
            <a:pPr indent="-182880">
              <a:spcAft>
                <a:spcPct val="0"/>
              </a:spcAft>
              <a:buClr>
                <a:srgbClr val="B2B2B2"/>
              </a:buClr>
              <a:buSzPct val="90000"/>
              <a:buFont typeface="Wingdings" pitchFamily="2" charset="2"/>
              <a:buChar char="n"/>
              <a:defRPr/>
            </a:pPr>
            <a:r>
              <a:rPr lang="cs-CZ" b="1" kern="0" dirty="0">
                <a:solidFill>
                  <a:srgbClr val="000000"/>
                </a:solidFill>
                <a:latin typeface="Arial"/>
              </a:rPr>
              <a:t>Tematická oblast: Člověk a ochrana zdraví</a:t>
            </a:r>
          </a:p>
          <a:p>
            <a:pPr indent="-182880">
              <a:spcAft>
                <a:spcPct val="0"/>
              </a:spcAft>
              <a:buClr>
                <a:srgbClr val="B2B2B2"/>
              </a:buClr>
              <a:buSzPct val="90000"/>
              <a:buFont typeface="Wingdings" pitchFamily="2" charset="2"/>
              <a:buChar char="n"/>
              <a:defRPr/>
            </a:pPr>
            <a:r>
              <a:rPr lang="cs-CZ" b="1" kern="0" dirty="0">
                <a:solidFill>
                  <a:srgbClr val="000000"/>
                </a:solidFill>
                <a:latin typeface="Arial"/>
              </a:rPr>
              <a:t>Autor: Ing. Iveta </a:t>
            </a:r>
            <a:r>
              <a:rPr lang="cs-CZ" b="1" kern="0" dirty="0" err="1">
                <a:solidFill>
                  <a:srgbClr val="000000"/>
                </a:solidFill>
                <a:latin typeface="Arial"/>
              </a:rPr>
              <a:t>Kubistová</a:t>
            </a:r>
            <a:endParaRPr lang="cs-CZ" b="1" kern="0" dirty="0">
              <a:solidFill>
                <a:srgbClr val="000000"/>
              </a:solidFill>
              <a:latin typeface="Arial"/>
            </a:endParaRPr>
          </a:p>
          <a:p>
            <a:pPr indent="-182880">
              <a:spcAft>
                <a:spcPct val="0"/>
              </a:spcAft>
              <a:buClr>
                <a:srgbClr val="B2B2B2"/>
              </a:buClr>
              <a:buSzPct val="90000"/>
              <a:buFont typeface="Wingdings" pitchFamily="2" charset="2"/>
              <a:buChar char="n"/>
              <a:defRPr/>
            </a:pPr>
            <a:r>
              <a:rPr lang="cs-CZ" b="1" kern="0" dirty="0">
                <a:solidFill>
                  <a:srgbClr val="000000"/>
                </a:solidFill>
                <a:latin typeface="Arial"/>
              </a:rPr>
              <a:t>Téma: </a:t>
            </a:r>
            <a:r>
              <a:rPr lang="cs-CZ" b="1" kern="0" dirty="0" smtClean="0">
                <a:solidFill>
                  <a:srgbClr val="000000"/>
                </a:solidFill>
                <a:latin typeface="Arial"/>
              </a:rPr>
              <a:t>Ergonomie pracovního místa</a:t>
            </a:r>
            <a:endParaRPr lang="cs-CZ" b="1" kern="0" dirty="0">
              <a:solidFill>
                <a:srgbClr val="000000"/>
              </a:solidFill>
              <a:latin typeface="Arial"/>
            </a:endParaRPr>
          </a:p>
          <a:p>
            <a:pPr indent="-182880">
              <a:spcAft>
                <a:spcPct val="0"/>
              </a:spcAft>
              <a:buClr>
                <a:srgbClr val="B2B2B2"/>
              </a:buClr>
              <a:buSzPct val="90000"/>
              <a:buFont typeface="Wingdings" pitchFamily="2" charset="2"/>
              <a:buChar char="n"/>
              <a:defRPr/>
            </a:pPr>
            <a:r>
              <a:rPr lang="cs-CZ" b="1" kern="0" dirty="0">
                <a:solidFill>
                  <a:srgbClr val="000000"/>
                </a:solidFill>
                <a:latin typeface="Arial"/>
              </a:rPr>
              <a:t>Číslo materiálu: </a:t>
            </a:r>
            <a:r>
              <a:rPr lang="cs-CZ" b="1" kern="0" dirty="0" smtClean="0">
                <a:solidFill>
                  <a:srgbClr val="000000"/>
                </a:solidFill>
                <a:latin typeface="Arial"/>
              </a:rPr>
              <a:t>VY_32_INOVACE_OZ_03_ERGONOMIE PRACOVNIHO MISTA</a:t>
            </a:r>
            <a:endParaRPr lang="cs-CZ" b="1" kern="0" dirty="0">
              <a:solidFill>
                <a:srgbClr val="000000"/>
              </a:solidFill>
              <a:latin typeface="Arial"/>
            </a:endParaRPr>
          </a:p>
          <a:p>
            <a:pPr indent="-182880">
              <a:spcAft>
                <a:spcPct val="0"/>
              </a:spcAft>
              <a:buClr>
                <a:srgbClr val="B2B2B2"/>
              </a:buClr>
              <a:buSzPct val="90000"/>
              <a:buFont typeface="Wingdings" pitchFamily="2" charset="2"/>
              <a:buChar char="n"/>
              <a:defRPr/>
            </a:pPr>
            <a:r>
              <a:rPr lang="cs-CZ" b="1" kern="0" dirty="0">
                <a:solidFill>
                  <a:srgbClr val="000000"/>
                </a:solidFill>
                <a:latin typeface="Arial"/>
              </a:rPr>
              <a:t>Datum tvorby: </a:t>
            </a:r>
            <a:r>
              <a:rPr lang="cs-CZ" b="1" kern="0" dirty="0" smtClean="0">
                <a:solidFill>
                  <a:srgbClr val="000000"/>
                </a:solidFill>
                <a:latin typeface="Arial"/>
              </a:rPr>
              <a:t>3.8.2013</a:t>
            </a:r>
          </a:p>
          <a:p>
            <a:pPr indent="-182880">
              <a:spcAft>
                <a:spcPct val="0"/>
              </a:spcAft>
              <a:buClr>
                <a:srgbClr val="B2B2B2"/>
              </a:buClr>
              <a:buSzPct val="90000"/>
              <a:buFont typeface="Wingdings" pitchFamily="2" charset="2"/>
              <a:buChar char="n"/>
              <a:defRPr/>
            </a:pPr>
            <a:r>
              <a:rPr lang="cs-CZ" b="1" kern="0" dirty="0" smtClean="0">
                <a:solidFill>
                  <a:srgbClr val="000000"/>
                </a:solidFill>
                <a:latin typeface="Arial"/>
              </a:rPr>
              <a:t>Anotace</a:t>
            </a:r>
            <a:r>
              <a:rPr lang="cs-CZ" b="1" kern="0" dirty="0" smtClean="0">
                <a:solidFill>
                  <a:srgbClr val="000000"/>
                </a:solidFill>
                <a:latin typeface="Arial"/>
              </a:rPr>
              <a:t>: materiál určen k procvičení ekologické problematiky</a:t>
            </a:r>
          </a:p>
          <a:p>
            <a:pPr indent="-182880">
              <a:spcAft>
                <a:spcPct val="0"/>
              </a:spcAft>
              <a:buClr>
                <a:srgbClr val="B2B2B2"/>
              </a:buClr>
              <a:buSzPct val="90000"/>
              <a:buFont typeface="Wingdings" pitchFamily="2" charset="2"/>
              <a:buChar char="n"/>
              <a:defRPr/>
            </a:pPr>
            <a:r>
              <a:rPr lang="cs-CZ" b="1" kern="0" dirty="0" smtClean="0">
                <a:solidFill>
                  <a:srgbClr val="000000"/>
                </a:solidFill>
                <a:latin typeface="Arial"/>
              </a:rPr>
              <a:t>Klíčová </a:t>
            </a:r>
            <a:r>
              <a:rPr lang="cs-CZ" b="1" kern="0" dirty="0">
                <a:solidFill>
                  <a:srgbClr val="000000"/>
                </a:solidFill>
                <a:latin typeface="Arial"/>
              </a:rPr>
              <a:t>slova: pracovní doba, směna, pracovní prostředí</a:t>
            </a:r>
            <a:endParaRPr lang="cs-CZ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solidFill>
                  <a:srgbClr val="FF0000"/>
                </a:solidFill>
              </a:rPr>
              <a:t>Definice ergonomie</a:t>
            </a:r>
            <a:endParaRPr lang="cs-CZ" b="1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cs-CZ" sz="3200" b="1" dirty="0" smtClean="0">
              <a:solidFill>
                <a:srgbClr val="00B050"/>
              </a:solidFill>
            </a:endParaRPr>
          </a:p>
          <a:p>
            <a:r>
              <a:rPr lang="cs-CZ" sz="3200" b="1" dirty="0" smtClean="0">
                <a:solidFill>
                  <a:srgbClr val="00B050"/>
                </a:solidFill>
              </a:rPr>
              <a:t>Ergonomie</a:t>
            </a:r>
            <a:r>
              <a:rPr lang="cs-CZ" sz="3200" b="1" dirty="0" smtClean="0"/>
              <a:t> je interdisciplinární vědní obor, který integruje a využívá poznatky </a:t>
            </a:r>
            <a:r>
              <a:rPr lang="cs-CZ" sz="3200" b="1" dirty="0" smtClean="0">
                <a:solidFill>
                  <a:srgbClr val="00B050"/>
                </a:solidFill>
              </a:rPr>
              <a:t>věd</a:t>
            </a:r>
            <a:r>
              <a:rPr lang="cs-CZ" sz="3200" b="1" dirty="0" smtClean="0"/>
              <a:t> </a:t>
            </a:r>
            <a:r>
              <a:rPr lang="cs-CZ" sz="3200" b="1" dirty="0" smtClean="0">
                <a:solidFill>
                  <a:srgbClr val="00B050"/>
                </a:solidFill>
              </a:rPr>
              <a:t>humanitních</a:t>
            </a:r>
            <a:r>
              <a:rPr lang="cs-CZ" sz="3200" b="1" dirty="0" smtClean="0"/>
              <a:t> (zejména psychologie práce, fyziologie práce, hygieny práce, antropometrie, biomechaniky ) a věd </a:t>
            </a:r>
            <a:r>
              <a:rPr lang="cs-CZ" sz="3200" b="1" dirty="0" smtClean="0">
                <a:solidFill>
                  <a:srgbClr val="00B050"/>
                </a:solidFill>
              </a:rPr>
              <a:t>technických</a:t>
            </a:r>
            <a:r>
              <a:rPr lang="cs-CZ" sz="3200" b="1" dirty="0" smtClean="0"/>
              <a:t> (např. vědy o řízení, kybernetika, normování...).</a:t>
            </a:r>
            <a:endParaRPr lang="cs-CZ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 smtClean="0">
                <a:solidFill>
                  <a:srgbClr val="FF0000"/>
                </a:solidFill>
              </a:rPr>
              <a:t>Cílem ergonomicky řešeného pracovního místa 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cs-CZ" sz="3200" b="1" dirty="0" smtClean="0"/>
              <a:t>je vytvořit takové </a:t>
            </a:r>
            <a:r>
              <a:rPr lang="cs-CZ" sz="3200" b="1" dirty="0" smtClean="0">
                <a:solidFill>
                  <a:srgbClr val="00B050"/>
                </a:solidFill>
              </a:rPr>
              <a:t>pracovní podmínky</a:t>
            </a:r>
            <a:r>
              <a:rPr lang="cs-CZ" sz="3200" b="1" dirty="0" smtClean="0"/>
              <a:t>, aby nedocházelo k nepřiměřené </a:t>
            </a:r>
            <a:r>
              <a:rPr lang="cs-CZ" sz="3200" b="1" dirty="0" smtClean="0">
                <a:solidFill>
                  <a:srgbClr val="00B050"/>
                </a:solidFill>
              </a:rPr>
              <a:t>pracovní zátěži</a:t>
            </a:r>
            <a:r>
              <a:rPr lang="cs-CZ" sz="3200" b="1" dirty="0" smtClean="0"/>
              <a:t>, např. svalově kosterního aparátu.</a:t>
            </a:r>
            <a:r>
              <a:rPr lang="cs-CZ" sz="3200" dirty="0" smtClean="0"/>
              <a:t> </a:t>
            </a:r>
          </a:p>
          <a:p>
            <a:r>
              <a:rPr lang="cs-CZ" sz="3200" b="1" dirty="0" smtClean="0"/>
              <a:t>Veškeré </a:t>
            </a:r>
            <a:r>
              <a:rPr lang="cs-CZ" sz="3200" b="1" dirty="0" smtClean="0">
                <a:solidFill>
                  <a:srgbClr val="00B050"/>
                </a:solidFill>
              </a:rPr>
              <a:t>vzdálenosti, výšky a úhly </a:t>
            </a:r>
            <a:r>
              <a:rPr lang="cs-CZ" sz="3200" b="1" dirty="0" smtClean="0"/>
              <a:t>musí být nastaveny tak, aby odpovídaly antropometrickým, biomechanickým požadavkům a fyziognomii příslušného uživatele. </a:t>
            </a:r>
          </a:p>
          <a:p>
            <a:r>
              <a:rPr lang="cs-CZ" sz="3200" b="1" dirty="0" smtClean="0">
                <a:solidFill>
                  <a:srgbClr val="00B050"/>
                </a:solidFill>
              </a:rPr>
              <a:t>Pracovní místo je nutno přizpůsobit člověku, nikoliv naopak. </a:t>
            </a:r>
            <a:endParaRPr lang="cs-CZ" sz="3200" b="1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solidFill>
                  <a:srgbClr val="FF0000"/>
                </a:solidFill>
              </a:rPr>
              <a:t>Úloha:</a:t>
            </a:r>
            <a:endParaRPr lang="cs-CZ" b="1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cs-CZ" sz="3600" b="1" dirty="0" smtClean="0"/>
              <a:t>Zjistěte význam slov řeckého původu:</a:t>
            </a:r>
          </a:p>
          <a:p>
            <a:endParaRPr lang="cs-CZ" sz="3600" dirty="0" smtClean="0"/>
          </a:p>
          <a:p>
            <a:r>
              <a:rPr lang="cs-CZ" sz="3600" b="1" dirty="0" smtClean="0">
                <a:solidFill>
                  <a:srgbClr val="00B050"/>
                </a:solidFill>
              </a:rPr>
              <a:t>„</a:t>
            </a:r>
            <a:r>
              <a:rPr lang="cs-CZ" sz="3600" b="1" dirty="0" err="1" smtClean="0">
                <a:solidFill>
                  <a:srgbClr val="00B050"/>
                </a:solidFill>
              </a:rPr>
              <a:t>ergon</a:t>
            </a:r>
            <a:r>
              <a:rPr lang="cs-CZ" sz="3600" b="1" dirty="0" smtClean="0">
                <a:solidFill>
                  <a:srgbClr val="00B050"/>
                </a:solidFill>
              </a:rPr>
              <a:t>“</a:t>
            </a:r>
          </a:p>
          <a:p>
            <a:r>
              <a:rPr lang="cs-CZ" sz="3600" b="1" dirty="0" smtClean="0">
                <a:solidFill>
                  <a:srgbClr val="00B050"/>
                </a:solidFill>
              </a:rPr>
              <a:t>„nomos“</a:t>
            </a:r>
          </a:p>
          <a:p>
            <a:endParaRPr lang="cs-CZ" sz="3600" dirty="0" smtClean="0">
              <a:solidFill>
                <a:srgbClr val="00B050"/>
              </a:solidFill>
            </a:endParaRPr>
          </a:p>
          <a:p>
            <a:r>
              <a:rPr lang="cs-CZ" sz="3600" b="1" dirty="0" smtClean="0"/>
              <a:t>"</a:t>
            </a:r>
            <a:r>
              <a:rPr lang="cs-CZ" sz="3600" b="1" dirty="0" err="1" smtClean="0"/>
              <a:t>ergon</a:t>
            </a:r>
            <a:r>
              <a:rPr lang="cs-CZ" sz="3600" b="1" dirty="0" smtClean="0"/>
              <a:t>„</a:t>
            </a:r>
            <a:r>
              <a:rPr lang="cs-CZ" sz="3600" dirty="0" smtClean="0"/>
              <a:t> </a:t>
            </a:r>
            <a:r>
              <a:rPr lang="cs-CZ" sz="3600" b="1" dirty="0" smtClean="0"/>
              <a:t>- práce, pracovní síla </a:t>
            </a:r>
          </a:p>
          <a:p>
            <a:r>
              <a:rPr lang="cs-CZ" sz="3600" b="1" dirty="0" smtClean="0"/>
              <a:t>"nomos„ -</a:t>
            </a:r>
            <a:r>
              <a:rPr lang="cs-CZ" sz="3600" dirty="0" smtClean="0"/>
              <a:t> </a:t>
            </a:r>
            <a:r>
              <a:rPr lang="cs-CZ" sz="3600" b="1" dirty="0" smtClean="0"/>
              <a:t>řád, pořádek</a:t>
            </a:r>
            <a:r>
              <a:rPr lang="cs-CZ" sz="3600" b="1" smtClean="0"/>
              <a:t>, zákon</a:t>
            </a:r>
            <a:endParaRPr lang="cs-CZ" sz="3600" b="1" dirty="0">
              <a:solidFill>
                <a:srgbClr val="00B050"/>
              </a:solidFill>
            </a:endParaRPr>
          </a:p>
        </p:txBody>
      </p:sp>
      <p:pic>
        <p:nvPicPr>
          <p:cNvPr id="1027" name="Picture 3" descr="C:\Program Files (x86)\Microsoft Office\MEDIA\CAGCAT10\j0195384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99992" y="2420888"/>
            <a:ext cx="1795882" cy="183337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Zdroje: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sz="2000" b="1" dirty="0" smtClean="0">
                <a:latin typeface="Arial" pitchFamily="34" charset="0"/>
                <a:cs typeface="Arial" pitchFamily="34" charset="0"/>
              </a:rPr>
              <a:t>Vlastní zdroje autorky</a:t>
            </a:r>
          </a:p>
          <a:p>
            <a:r>
              <a:rPr lang="cs-CZ" sz="2000" b="1" dirty="0" smtClean="0">
                <a:latin typeface="Arial" pitchFamily="34" charset="0"/>
                <a:cs typeface="Arial" pitchFamily="34" charset="0"/>
              </a:rPr>
              <a:t>Galerie Klipart</a:t>
            </a:r>
          </a:p>
          <a:p>
            <a:r>
              <a:rPr lang="cs-CZ" sz="2000" b="1" dirty="0" smtClean="0">
                <a:latin typeface="Arial" pitchFamily="34" charset="0"/>
                <a:cs typeface="Arial" pitchFamily="34" charset="0"/>
              </a:rPr>
              <a:t>HTTP://ERGONOMIE.NAME/ERGONOMIE-PRACOVNIHO-MISTA.PHP. </a:t>
            </a:r>
            <a:r>
              <a:rPr lang="cs-CZ" sz="2000" b="1" i="1" dirty="0" smtClean="0">
                <a:latin typeface="Arial" pitchFamily="34" charset="0"/>
                <a:cs typeface="Arial" pitchFamily="34" charset="0"/>
              </a:rPr>
              <a:t>Prostorové řešení pracoviště: prostorové řešení pracoviště</a:t>
            </a:r>
            <a:r>
              <a:rPr lang="cs-CZ" sz="2000" b="1" dirty="0" smtClean="0">
                <a:latin typeface="Arial" pitchFamily="34" charset="0"/>
                <a:cs typeface="Arial" pitchFamily="34" charset="0"/>
              </a:rPr>
              <a:t> [online]. [cit. 2013-08-09]. Dostupné z: http://ergonomie.</a:t>
            </a:r>
            <a:r>
              <a:rPr lang="cs-CZ" sz="2000" b="1" dirty="0" err="1" smtClean="0">
                <a:latin typeface="Arial" pitchFamily="34" charset="0"/>
                <a:cs typeface="Arial" pitchFamily="34" charset="0"/>
              </a:rPr>
              <a:t>name</a:t>
            </a:r>
            <a:r>
              <a:rPr lang="cs-CZ" sz="2000" b="1" dirty="0" smtClean="0">
                <a:latin typeface="Arial" pitchFamily="34" charset="0"/>
                <a:cs typeface="Arial" pitchFamily="34" charset="0"/>
              </a:rPr>
              <a:t>/ergonomie-</a:t>
            </a:r>
            <a:r>
              <a:rPr lang="cs-CZ" sz="2000" b="1" dirty="0" err="1" smtClean="0">
                <a:latin typeface="Arial" pitchFamily="34" charset="0"/>
                <a:cs typeface="Arial" pitchFamily="34" charset="0"/>
              </a:rPr>
              <a:t>pracovniho</a:t>
            </a:r>
            <a:r>
              <a:rPr lang="cs-CZ" sz="2000" b="1" dirty="0" smtClean="0">
                <a:latin typeface="Arial" pitchFamily="34" charset="0"/>
                <a:cs typeface="Arial" pitchFamily="34" charset="0"/>
              </a:rPr>
              <a:t>-</a:t>
            </a:r>
            <a:r>
              <a:rPr lang="cs-CZ" sz="2000" b="1" dirty="0" err="1" smtClean="0">
                <a:latin typeface="Arial" pitchFamily="34" charset="0"/>
                <a:cs typeface="Arial" pitchFamily="34" charset="0"/>
              </a:rPr>
              <a:t>mista.php</a:t>
            </a:r>
            <a:r>
              <a:rPr lang="cs-CZ" sz="2000" b="1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endParaRPr lang="cs-CZ" sz="2000" b="1" dirty="0" smtClean="0">
              <a:latin typeface="Arial" pitchFamily="34" charset="0"/>
              <a:cs typeface="Arial" pitchFamily="34" charset="0"/>
            </a:endParaRPr>
          </a:p>
          <a:p>
            <a:endParaRPr lang="cs-CZ" b="1" dirty="0" smtClean="0"/>
          </a:p>
          <a:p>
            <a:endParaRPr lang="cs-CZ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ůvod">
  <a:themeElements>
    <a:clrScheme name="Původ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Původ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ůvod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75</TotalTime>
  <Words>244</Words>
  <Application>Microsoft Office PowerPoint</Application>
  <PresentationFormat>Předvádění na obrazovce (4:3)</PresentationFormat>
  <Paragraphs>31</Paragraphs>
  <Slides>5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5</vt:i4>
      </vt:variant>
    </vt:vector>
  </HeadingPairs>
  <TitlesOfParts>
    <vt:vector size="6" baseType="lpstr">
      <vt:lpstr>Původ</vt:lpstr>
      <vt:lpstr>Výukový materiál vytvořený v rámci projektu „EU peníze školám“</vt:lpstr>
      <vt:lpstr>Definice ergonomie</vt:lpstr>
      <vt:lpstr>Cílem ergonomicky řešeného pracovního místa </vt:lpstr>
      <vt:lpstr>Úloha:</vt:lpstr>
      <vt:lpstr>Zdroje: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iveta</dc:creator>
  <cp:lastModifiedBy>iveta</cp:lastModifiedBy>
  <cp:revision>11</cp:revision>
  <dcterms:created xsi:type="dcterms:W3CDTF">2013-08-06T15:16:05Z</dcterms:created>
  <dcterms:modified xsi:type="dcterms:W3CDTF">2013-08-23T11:31:05Z</dcterms:modified>
</cp:coreProperties>
</file>