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9D209F-BEF2-40F1-9B51-A19533225D4E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66E6F7-D010-4770-9FC2-1A088296DB49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hyperlink" Target="http://www.converter.cz/tabulky/hluk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/>
          </a:bodyPr>
          <a:lstStyle/>
          <a:p>
            <a:r>
              <a:rPr lang="cs-CZ" sz="2000" b="1" kern="0" dirty="0" smtClean="0">
                <a:solidFill>
                  <a:srgbClr val="000000"/>
                </a:solidFill>
                <a:latin typeface="Arial" pitchFamily="34"/>
                <a:cs typeface="Arial" pitchFamily="34"/>
              </a:rPr>
              <a:t>Výukový materiál vytvořený v rámci projektu „EU peníze školám“</a:t>
            </a:r>
            <a:endParaRPr lang="cs-CZ" sz="2000" dirty="0"/>
          </a:p>
        </p:txBody>
      </p:sp>
      <p:pic>
        <p:nvPicPr>
          <p:cNvPr id="4" name="obrázek 2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380" y="2060848"/>
            <a:ext cx="6095239" cy="864096"/>
          </a:xfrm>
        </p:spPr>
      </p:pic>
      <p:sp>
        <p:nvSpPr>
          <p:cNvPr id="5" name="Obdélník 4"/>
          <p:cNvSpPr/>
          <p:nvPr/>
        </p:nvSpPr>
        <p:spPr>
          <a:xfrm>
            <a:off x="755576" y="3140966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Škola: Střední škola právní – </a:t>
            </a:r>
            <a:r>
              <a:rPr lang="cs-CZ" b="1" kern="0" dirty="0" err="1">
                <a:solidFill>
                  <a:srgbClr val="000000"/>
                </a:solidFill>
                <a:latin typeface="Arial"/>
              </a:rPr>
              <a:t>Právní</a:t>
            </a:r>
            <a:r>
              <a:rPr lang="cs-CZ" b="1" kern="0" dirty="0">
                <a:solidFill>
                  <a:srgbClr val="000000"/>
                </a:solidFill>
                <a:latin typeface="Arial"/>
              </a:rPr>
              <a:t> akademie, s.r.o.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Typ šablony: III/2 Inovace a zkvalitnění výuky prostřednictvím ICT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Projekt: CZ.1.07/1.5.00/34.0236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Tematická oblast: Člověk a ochrana zdraví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Autor: Ing. Iveta </a:t>
            </a:r>
            <a:r>
              <a:rPr lang="cs-CZ" b="1" kern="0" dirty="0" err="1">
                <a:solidFill>
                  <a:srgbClr val="000000"/>
                </a:solidFill>
                <a:latin typeface="Arial"/>
              </a:rPr>
              <a:t>Kubistová</a:t>
            </a:r>
            <a:endParaRPr lang="cs-CZ" b="1" kern="0" dirty="0">
              <a:solidFill>
                <a:srgbClr val="000000"/>
              </a:solidFill>
              <a:latin typeface="Arial"/>
            </a:endParaRP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Téma: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Hluk na pracovišti</a:t>
            </a:r>
            <a:endParaRPr lang="cs-CZ" b="1" kern="0" dirty="0">
              <a:solidFill>
                <a:srgbClr val="000000"/>
              </a:solidFill>
              <a:latin typeface="Arial"/>
            </a:endParaRP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Číslo materiálu: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VY_32_INOVACE_OZ_09_HLUK NA PRACOVISTI</a:t>
            </a:r>
            <a:endParaRPr lang="cs-CZ" b="1" kern="0" dirty="0">
              <a:solidFill>
                <a:srgbClr val="000000"/>
              </a:solidFill>
              <a:latin typeface="Arial"/>
            </a:endParaRPr>
          </a:p>
          <a:p>
            <a:pPr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Datum tvorby: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12.8.2013</a:t>
            </a:r>
          </a:p>
          <a:p>
            <a:pPr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Anotace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: materiál určen k procvičení ekologické problematiky</a:t>
            </a:r>
          </a:p>
          <a:p>
            <a:pPr lvl="0"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smtClean="0">
                <a:solidFill>
                  <a:srgbClr val="000000"/>
                </a:solidFill>
                <a:latin typeface="Arial"/>
              </a:rPr>
              <a:t>Klíčová </a:t>
            </a:r>
            <a:r>
              <a:rPr lang="cs-CZ" b="1" kern="0" dirty="0">
                <a:solidFill>
                  <a:srgbClr val="000000"/>
                </a:solidFill>
                <a:latin typeface="Arial"/>
              </a:rPr>
              <a:t>slova: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hluk</a:t>
            </a:r>
            <a:r>
              <a:rPr lang="cs-CZ" b="1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zvuk, měření zvuků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Hluk na pracovišti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>
                <a:latin typeface="Arial" pitchFamily="34" charset="0"/>
                <a:cs typeface="Arial" pitchFamily="34" charset="0"/>
              </a:rPr>
              <a:t>Definice hluku</a:t>
            </a:r>
            <a:endParaRPr lang="cs-C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Hluk je </a:t>
            </a:r>
            <a:r>
              <a:rPr lang="cs-CZ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zvuk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, který má na člověka nepříjemný, rušivý nebo </a:t>
            </a:r>
            <a:r>
              <a:rPr lang="cs-CZ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škodlivý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účinek.</a:t>
            </a:r>
            <a:endParaRPr lang="cs-CZ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Nebezpečí hluku spočívá v tom, že působí na lidský organismus </a:t>
            </a:r>
            <a:r>
              <a:rPr lang="cs-CZ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skrytě a soustavně.</a:t>
            </a:r>
          </a:p>
          <a:p>
            <a:pPr>
              <a:buNone/>
            </a:pPr>
            <a:endParaRPr lang="cs-CZ" sz="4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Negativní účinky hluku se </a:t>
            </a:r>
            <a:r>
              <a:rPr lang="cs-CZ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kumulují.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dirty="0" smtClean="0">
                <a:latin typeface="Arial" pitchFamily="34" charset="0"/>
                <a:cs typeface="Arial" pitchFamily="34" charset="0"/>
              </a:rPr>
              <a:t>Úloha:</a:t>
            </a:r>
            <a:endParaRPr lang="cs-CZ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latin typeface="Arial" pitchFamily="34" charset="0"/>
                <a:cs typeface="Arial" pitchFamily="34" charset="0"/>
              </a:rPr>
              <a:t>V jakých jednotkách se měří hladina hluku?</a:t>
            </a:r>
          </a:p>
          <a:p>
            <a:pPr>
              <a:buNone/>
            </a:pPr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Hladina hluku se měří v decibelech (dB).</a:t>
            </a:r>
          </a:p>
          <a:p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800" b="1" dirty="0" smtClean="0">
                <a:latin typeface="Arial" pitchFamily="34" charset="0"/>
                <a:cs typeface="Arial" pitchFamily="34" charset="0"/>
              </a:rPr>
              <a:t>V jakých jednotkách se měří kmitočet?</a:t>
            </a:r>
          </a:p>
          <a:p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Kmitočet se měří v </a:t>
            </a:r>
            <a:r>
              <a:rPr lang="cs-CZ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hertzech</a:t>
            </a:r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(Hz).</a:t>
            </a:r>
          </a:p>
          <a:p>
            <a:pPr>
              <a:buNone/>
            </a:pPr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Příklady zvuků a hluků:</a:t>
            </a: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hlinkClick r:id="rId2"/>
            </a:endParaRPr>
          </a:p>
          <a:p>
            <a:pPr>
              <a:buNone/>
            </a:pPr>
            <a:endParaRPr lang="cs-CZ" dirty="0" smtClean="0">
              <a:hlinkClick r:id="rId2"/>
            </a:endParaRPr>
          </a:p>
          <a:p>
            <a:r>
              <a:rPr lang="cs-CZ" dirty="0" smtClean="0">
                <a:hlinkClick r:id="rId2"/>
              </a:rPr>
              <a:t>hluk měření</a:t>
            </a:r>
            <a:endParaRPr lang="cs-CZ" dirty="0"/>
          </a:p>
        </p:txBody>
      </p:sp>
      <p:pic>
        <p:nvPicPr>
          <p:cNvPr id="1026" name="Picture 2" descr="C:\Program Files (x86)\Microsoft Office\MEDIA\CAGCAT10\j019972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852936"/>
            <a:ext cx="1769364" cy="1739189"/>
          </a:xfrm>
          <a:prstGeom prst="rect">
            <a:avLst/>
          </a:prstGeom>
          <a:noFill/>
        </p:spPr>
      </p:pic>
      <p:pic>
        <p:nvPicPr>
          <p:cNvPr id="1027" name="Picture 3" descr="C:\Program Files (x86)\Microsoft Office\MEDIA\CAGCAT10\j0199549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4149080"/>
            <a:ext cx="1670609" cy="1794053"/>
          </a:xfrm>
          <a:prstGeom prst="rect">
            <a:avLst/>
          </a:prstGeom>
          <a:noFill/>
        </p:spPr>
      </p:pic>
      <p:pic>
        <p:nvPicPr>
          <p:cNvPr id="1029" name="Picture 5" descr="C:\Program Files (x86)\Microsoft Office\MEDIA\CAGCAT10\j0240695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365104"/>
            <a:ext cx="2257673" cy="21101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Zdroje:</a:t>
            </a: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Hluk: měření zvuků. [online]. [cit. 2013-08-11]. Dostupné z: http://www.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converter.cz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/tabulky/hluk.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htm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>
              <a:spcBef>
                <a:spcPts val="500"/>
              </a:spcBef>
            </a:pPr>
            <a:r>
              <a:rPr lang="cs-CZ" sz="2400" b="1" dirty="0" smtClean="0">
                <a:latin typeface="Arial" pitchFamily="34"/>
                <a:cs typeface="Arial" pitchFamily="34"/>
              </a:rPr>
              <a:t>Josef Koubek: „Personální práce v malých a středních firmách“, </a:t>
            </a:r>
            <a:r>
              <a:rPr lang="cs-CZ" sz="2400" b="1" dirty="0" err="1" smtClean="0">
                <a:latin typeface="Arial" pitchFamily="34"/>
                <a:cs typeface="Arial" pitchFamily="34"/>
              </a:rPr>
              <a:t>Grada</a:t>
            </a:r>
            <a:r>
              <a:rPr lang="cs-CZ" sz="2400" b="1" dirty="0" smtClean="0">
                <a:latin typeface="Arial" pitchFamily="34"/>
                <a:cs typeface="Arial" pitchFamily="34"/>
              </a:rPr>
              <a:t>, Praha 2011,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400" b="1" dirty="0" smtClean="0">
                <a:latin typeface="Arial" pitchFamily="34"/>
                <a:cs typeface="Arial" pitchFamily="34"/>
              </a:rPr>
              <a:t>   4. vydání, ISBN: 978-80-247-3823-9</a:t>
            </a: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Vlastní zdroje autorky</a:t>
            </a: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Galerie Klipart</a:t>
            </a: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213</Words>
  <Application>Microsoft Office PowerPoint</Application>
  <PresentationFormat>Předvádění na obrazovce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Tok</vt:lpstr>
      <vt:lpstr>Výukový materiál vytvořený v rámci projektu „EU peníze školám“</vt:lpstr>
      <vt:lpstr>Hluk na pracovišti</vt:lpstr>
      <vt:lpstr>Definice hluku</vt:lpstr>
      <vt:lpstr>Snímek 4</vt:lpstr>
      <vt:lpstr>Úloha:</vt:lpstr>
      <vt:lpstr>Příklady zvuků a hluků:</vt:lpstr>
      <vt:lpstr>Zdroje: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Hluk na pracovišti</dc:title>
  <dc:creator>iveta</dc:creator>
  <cp:lastModifiedBy>iveta</cp:lastModifiedBy>
  <cp:revision>14</cp:revision>
  <dcterms:created xsi:type="dcterms:W3CDTF">2013-08-11T14:14:08Z</dcterms:created>
  <dcterms:modified xsi:type="dcterms:W3CDTF">2013-08-23T11:37:58Z</dcterms:modified>
</cp:coreProperties>
</file>