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CE5332-9C65-4C5D-9E41-A496348C51B7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8A37FB-1331-4F75-ACD1-508DF4E75F3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latin typeface="Arial" charset="0"/>
                <a:cs typeface="Arial" charset="0"/>
              </a:rPr>
              <a:t>Výukový materiál vytvořený v rámci projektu „EU peníze školám“</a:t>
            </a:r>
            <a:endParaRPr lang="cs-CZ" sz="1800" dirty="0"/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3380" y="1484783"/>
            <a:ext cx="6095239" cy="1296145"/>
          </a:xfrm>
        </p:spPr>
      </p:pic>
      <p:sp>
        <p:nvSpPr>
          <p:cNvPr id="5" name="Obdélník 4"/>
          <p:cNvSpPr/>
          <p:nvPr/>
        </p:nvSpPr>
        <p:spPr>
          <a:xfrm>
            <a:off x="827584" y="2780928"/>
            <a:ext cx="69847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cs typeface="Arial" charset="0"/>
              </a:rPr>
              <a:t>Škola: Střední škola právní – </a:t>
            </a:r>
            <a:r>
              <a:rPr lang="cs-CZ" dirty="0" err="1" smtClean="0">
                <a:cs typeface="Arial" charset="0"/>
              </a:rPr>
              <a:t>Právní</a:t>
            </a:r>
            <a:r>
              <a:rPr lang="cs-CZ" dirty="0" smtClean="0">
                <a:cs typeface="Arial" charset="0"/>
              </a:rPr>
              <a:t> akademie, s.r.o.</a:t>
            </a:r>
          </a:p>
          <a:p>
            <a:r>
              <a:rPr lang="cs-CZ" dirty="0" smtClean="0">
                <a:cs typeface="Arial" charset="0"/>
              </a:rPr>
              <a:t>Typ šablony: III/2 Inovace a zkvalitnění výuky prostřednictvím ICT</a:t>
            </a:r>
          </a:p>
          <a:p>
            <a:r>
              <a:rPr lang="cs-CZ" dirty="0" smtClean="0">
                <a:cs typeface="Arial" charset="0"/>
              </a:rPr>
              <a:t>Projekt: CZ.1.07/1.5.00/34.0236</a:t>
            </a:r>
          </a:p>
          <a:p>
            <a:r>
              <a:rPr lang="cs-CZ" dirty="0" smtClean="0">
                <a:cs typeface="Arial" charset="0"/>
              </a:rPr>
              <a:t>Tematická oblast: Bankovnictví</a:t>
            </a:r>
          </a:p>
          <a:p>
            <a:r>
              <a:rPr lang="cs-CZ" dirty="0" smtClean="0">
                <a:cs typeface="Arial" charset="0"/>
              </a:rPr>
              <a:t>Autor: Ing. Iveta </a:t>
            </a:r>
            <a:r>
              <a:rPr lang="cs-CZ" dirty="0" err="1" smtClean="0">
                <a:cs typeface="Arial" charset="0"/>
              </a:rPr>
              <a:t>Kubistová</a:t>
            </a:r>
            <a:endParaRPr lang="cs-CZ" dirty="0" smtClean="0">
              <a:cs typeface="Arial" charset="0"/>
            </a:endParaRPr>
          </a:p>
          <a:p>
            <a:r>
              <a:rPr lang="cs-CZ" dirty="0" smtClean="0">
                <a:cs typeface="Arial" charset="0"/>
              </a:rPr>
              <a:t>Téma: Platební a zajišťovací instrumenty</a:t>
            </a:r>
          </a:p>
          <a:p>
            <a:r>
              <a:rPr lang="cs-CZ" dirty="0" smtClean="0">
                <a:cs typeface="Arial" charset="0"/>
              </a:rPr>
              <a:t>Číslo materiálu: VY_32_INOVACE_EB_09_PLATEBNI A ZAJISTOVACI INSTRUMENTY</a:t>
            </a:r>
          </a:p>
          <a:p>
            <a:r>
              <a:rPr lang="cs-CZ" dirty="0" smtClean="0">
                <a:cs typeface="Arial" charset="0"/>
              </a:rPr>
              <a:t>Datum tvorby</a:t>
            </a:r>
            <a:r>
              <a:rPr lang="cs-CZ" smtClean="0">
                <a:cs typeface="Arial" charset="0"/>
              </a:rPr>
              <a:t>: </a:t>
            </a:r>
            <a:r>
              <a:rPr lang="cs-CZ" smtClean="0">
                <a:cs typeface="Arial" charset="0"/>
              </a:rPr>
              <a:t>10.4.2013</a:t>
            </a:r>
            <a:endParaRPr lang="cs-CZ" dirty="0" smtClean="0">
              <a:cs typeface="Arial" charset="0"/>
            </a:endParaRPr>
          </a:p>
          <a:p>
            <a:r>
              <a:rPr lang="cs-CZ" dirty="0" smtClean="0">
                <a:cs typeface="Arial" charset="0"/>
              </a:rPr>
              <a:t>Klíčová slova: akreditiv, inkaso, hladký plat</a:t>
            </a:r>
          </a:p>
          <a:p>
            <a:r>
              <a:rPr lang="cs-CZ" dirty="0" smtClean="0">
                <a:cs typeface="Arial" charset="0"/>
              </a:rPr>
              <a:t>Anotace: Prezentace určena k výkladu a procvičení učiva 3.roč. ekonomie</a:t>
            </a:r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Platební a zajišťovací instrumenty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Platební a zajišťovací instrumenty užívané v obchodě jsou: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dirty="0" smtClean="0"/>
              <a:t>Dokumentární akreditiv</a:t>
            </a:r>
          </a:p>
          <a:p>
            <a:pPr lvl="0"/>
            <a:r>
              <a:rPr lang="cs-CZ" dirty="0" smtClean="0"/>
              <a:t>Dokumentární inkaso</a:t>
            </a:r>
          </a:p>
          <a:p>
            <a:pPr lvl="0"/>
            <a:r>
              <a:rPr lang="cs-CZ" dirty="0" smtClean="0"/>
              <a:t>Hladký plat</a:t>
            </a:r>
          </a:p>
          <a:p>
            <a:pPr lvl="0"/>
            <a:r>
              <a:rPr lang="cs-CZ" dirty="0" smtClean="0"/>
              <a:t>Bankovní záruka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/>
              <a:t>=&gt; tyto instrumenty používá banka podle žádosti svého klienta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BANKOVNÍ INSTRUMENTY – Dělení: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- rozlišujeme podle toho, zda-li banka poskytuje závazek  a nebo poskytuje určitou službu</a:t>
            </a:r>
          </a:p>
          <a:p>
            <a:r>
              <a:rPr lang="cs-CZ" b="1" dirty="0" smtClean="0"/>
              <a:t>- na základě toho </a:t>
            </a:r>
            <a:r>
              <a:rPr lang="cs-CZ" b="1" dirty="0" smtClean="0">
                <a:solidFill>
                  <a:srgbClr val="00B050"/>
                </a:solidFill>
              </a:rPr>
              <a:t>dělíme bankovní instrumenty: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 </a:t>
            </a: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závazkové 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b="1" i="1" cap="all" dirty="0" smtClean="0"/>
              <a:t>dokumentární akreditiv</a:t>
            </a:r>
            <a:endParaRPr lang="cs-CZ" dirty="0" smtClean="0"/>
          </a:p>
          <a:p>
            <a:pPr lvl="0"/>
            <a:r>
              <a:rPr lang="cs-CZ" b="1" i="1" cap="all" dirty="0" smtClean="0"/>
              <a:t>bankovní záruka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b="1" dirty="0" err="1" smtClean="0">
                <a:solidFill>
                  <a:srgbClr val="FF0000"/>
                </a:solidFill>
              </a:rPr>
              <a:t>bezzávazkové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b="1" i="1" cap="all" dirty="0" smtClean="0"/>
              <a:t>dokumentární inkaso</a:t>
            </a:r>
            <a:endParaRPr lang="cs-CZ" dirty="0" smtClean="0"/>
          </a:p>
          <a:p>
            <a:pPr lvl="0"/>
            <a:r>
              <a:rPr lang="cs-CZ" b="1" i="1" cap="all" dirty="0" smtClean="0"/>
              <a:t>hladký plat</a:t>
            </a:r>
            <a:endParaRPr lang="cs-CZ" dirty="0" smtClean="0"/>
          </a:p>
          <a:p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jiné rozdělení bankovních instrumentů :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b="1" u="sng" dirty="0" smtClean="0">
                <a:solidFill>
                  <a:srgbClr val="FF0000"/>
                </a:solidFill>
              </a:rPr>
              <a:t>dokumentární 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– realizace předpokládá předložení dokumentů zpravidla svědčících o dodávce zboží</a:t>
            </a:r>
          </a:p>
          <a:p>
            <a:pPr>
              <a:buNone/>
            </a:pPr>
            <a:endParaRPr lang="cs-CZ" b="1" dirty="0" smtClean="0"/>
          </a:p>
          <a:p>
            <a:pPr lvl="0"/>
            <a:r>
              <a:rPr lang="cs-CZ" b="1" u="sng" dirty="0" smtClean="0">
                <a:solidFill>
                  <a:srgbClr val="FF0000"/>
                </a:solidFill>
              </a:rPr>
              <a:t>nedokumentární 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- nevyžadují se žádné konkrétní </a:t>
            </a:r>
            <a:r>
              <a:rPr lang="cs-CZ" b="1" smtClean="0"/>
              <a:t>dokumenty o </a:t>
            </a:r>
            <a:r>
              <a:rPr lang="cs-CZ" b="1" dirty="0" smtClean="0"/>
              <a:t>zboží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Zjistěte co znamená slovo závazkový instrument?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Je to ten instrument, který obsahuje závazek banky.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Hartlová V.,Soldánová M.,Svobodová J., Bankovnictví pro střední školy a veřejnost</a:t>
            </a:r>
            <a:r>
              <a:rPr lang="cs-CZ" smtClean="0"/>
              <a:t>, Fortuna 2005, IBSN 80-7168-900-9</a:t>
            </a:r>
            <a:endParaRPr lang="cs-CZ" dirty="0" smtClean="0"/>
          </a:p>
          <a:p>
            <a:r>
              <a:rPr lang="cs-CZ" dirty="0" smtClean="0"/>
              <a:t>Vlastní zdroje autorky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170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Výukový materiál vytvořený v rámci projektu „EU peníze školám“</vt:lpstr>
      <vt:lpstr>Platební a zajišťovací instrumenty</vt:lpstr>
      <vt:lpstr>BANKOVNÍ INSTRUMENTY – Dělení: </vt:lpstr>
      <vt:lpstr>jiné rozdělení bankovních instrumentů :  </vt:lpstr>
      <vt:lpstr>Úloha: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Platební a zajišťovací instrumenty</dc:title>
  <dc:creator>iveta</dc:creator>
  <cp:lastModifiedBy>kabinet</cp:lastModifiedBy>
  <cp:revision>11</cp:revision>
  <dcterms:created xsi:type="dcterms:W3CDTF">2013-04-09T14:35:32Z</dcterms:created>
  <dcterms:modified xsi:type="dcterms:W3CDTF">2013-10-23T07:10:42Z</dcterms:modified>
</cp:coreProperties>
</file>