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3"/>
  </p:normalViewPr>
  <p:slideViewPr>
    <p:cSldViewPr>
      <p:cViewPr varScale="1">
        <p:scale>
          <a:sx n="106" d="100"/>
          <a:sy n="106" d="100"/>
        </p:scale>
        <p:origin x="1512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1">
            <a:extLst>
              <a:ext uri="{FF2B5EF4-FFF2-40B4-BE49-F238E27FC236}">
                <a16:creationId xmlns:a16="http://schemas.microsoft.com/office/drawing/2014/main" id="{D111FBBB-85B2-23B2-7908-940CAF6C9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507" name="AutoShape 2">
            <a:extLst>
              <a:ext uri="{FF2B5EF4-FFF2-40B4-BE49-F238E27FC236}">
                <a16:creationId xmlns:a16="http://schemas.microsoft.com/office/drawing/2014/main" id="{678542CF-9CF7-E153-81C5-E1BFA6642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508" name="AutoShape 3">
            <a:extLst>
              <a:ext uri="{FF2B5EF4-FFF2-40B4-BE49-F238E27FC236}">
                <a16:creationId xmlns:a16="http://schemas.microsoft.com/office/drawing/2014/main" id="{0A2D475B-AF22-1EC2-16CE-391AAEACB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509" name="AutoShape 4">
            <a:extLst>
              <a:ext uri="{FF2B5EF4-FFF2-40B4-BE49-F238E27FC236}">
                <a16:creationId xmlns:a16="http://schemas.microsoft.com/office/drawing/2014/main" id="{2D2CDD81-BF9E-9EA7-EB7F-B4C8FE0AA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510" name="AutoShape 5">
            <a:extLst>
              <a:ext uri="{FF2B5EF4-FFF2-40B4-BE49-F238E27FC236}">
                <a16:creationId xmlns:a16="http://schemas.microsoft.com/office/drawing/2014/main" id="{35BFBAA3-CFF9-9E62-2075-D896F736C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1511" name="Rectangle 6">
            <a:extLst>
              <a:ext uri="{FF2B5EF4-FFF2-40B4-BE49-F238E27FC236}">
                <a16:creationId xmlns:a16="http://schemas.microsoft.com/office/drawing/2014/main" id="{15DFC904-D635-A644-D64C-C7B7EB6BAE16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35587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E02A51C-13B0-7ABA-C4EA-33DE4EE1C04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8850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0A9CBAE3-9D94-6648-146A-FB25CADFB2B1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1838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949C9B88-20F6-CB20-D455-6E85EA85854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1837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39AC51A3-67A1-94E5-5BD3-C45C7D37174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71838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E30FE220-8A5E-2569-3938-78449E32F16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CD1C12BA-CB27-EC4B-ABB3-122D0AB07E8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1">
            <a:extLst>
              <a:ext uri="{FF2B5EF4-FFF2-40B4-BE49-F238E27FC236}">
                <a16:creationId xmlns:a16="http://schemas.microsoft.com/office/drawing/2014/main" id="{8EEC2B4A-0543-8FA5-E291-509105F954A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58AE9B09-F05B-3840-91EB-87A8E429A678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2531" name="Text Box 1">
            <a:extLst>
              <a:ext uri="{FF2B5EF4-FFF2-40B4-BE49-F238E27FC236}">
                <a16:creationId xmlns:a16="http://schemas.microsoft.com/office/drawing/2014/main" id="{AF793F91-9032-B6FB-4239-BE50F110B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31B29A74-6EA6-30F9-C6FE-A9C38616E5CA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>
            <a:extLst>
              <a:ext uri="{FF2B5EF4-FFF2-40B4-BE49-F238E27FC236}">
                <a16:creationId xmlns:a16="http://schemas.microsoft.com/office/drawing/2014/main" id="{8BB6DD83-F537-3C56-D30E-9020E549F62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0021A2C1-9002-A349-B0F3-8220DBB74552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10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1747" name="Text Box 1">
            <a:extLst>
              <a:ext uri="{FF2B5EF4-FFF2-40B4-BE49-F238E27FC236}">
                <a16:creationId xmlns:a16="http://schemas.microsoft.com/office/drawing/2014/main" id="{B206FAED-2507-A032-1732-C65C8FE25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88823D25-E296-AFE5-D1A7-EEEAED497328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>
            <a:extLst>
              <a:ext uri="{FF2B5EF4-FFF2-40B4-BE49-F238E27FC236}">
                <a16:creationId xmlns:a16="http://schemas.microsoft.com/office/drawing/2014/main" id="{DC3483F0-6A26-0DC2-EBC5-B19498C210B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DE95252C-EABB-5B4F-9233-37D9A9D92CE5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11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2771" name="Text Box 1">
            <a:extLst>
              <a:ext uri="{FF2B5EF4-FFF2-40B4-BE49-F238E27FC236}">
                <a16:creationId xmlns:a16="http://schemas.microsoft.com/office/drawing/2014/main" id="{D95889FF-7AEE-983C-E81B-83B6A0D4C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E1F6069C-6956-8ED1-38FF-8FE7B4008272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>
            <a:extLst>
              <a:ext uri="{FF2B5EF4-FFF2-40B4-BE49-F238E27FC236}">
                <a16:creationId xmlns:a16="http://schemas.microsoft.com/office/drawing/2014/main" id="{352A4F17-7F6C-1B1A-682F-1FDF1E931D6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6E37E02-A017-9348-A241-235C9D5AAF3A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12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3795" name="Text Box 1">
            <a:extLst>
              <a:ext uri="{FF2B5EF4-FFF2-40B4-BE49-F238E27FC236}">
                <a16:creationId xmlns:a16="http://schemas.microsoft.com/office/drawing/2014/main" id="{0A8AEA3D-7832-8001-B582-9CEE598F0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7574FD00-AD4E-5638-EEBC-5C950F0774E3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1">
            <a:extLst>
              <a:ext uri="{FF2B5EF4-FFF2-40B4-BE49-F238E27FC236}">
                <a16:creationId xmlns:a16="http://schemas.microsoft.com/office/drawing/2014/main" id="{E7D558AC-7BB0-9DCB-C9DB-26721583E9D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149437EA-7CA2-874E-9FE4-30FFF7D26EA5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13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4819" name="Text Box 1">
            <a:extLst>
              <a:ext uri="{FF2B5EF4-FFF2-40B4-BE49-F238E27FC236}">
                <a16:creationId xmlns:a16="http://schemas.microsoft.com/office/drawing/2014/main" id="{DE9A089B-EEC8-EBA1-E6D8-5AB4DF756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DAFDA6CF-ED08-BDE5-5FFB-D305EE075537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">
            <a:extLst>
              <a:ext uri="{FF2B5EF4-FFF2-40B4-BE49-F238E27FC236}">
                <a16:creationId xmlns:a16="http://schemas.microsoft.com/office/drawing/2014/main" id="{50A20966-B6DB-49BB-AC02-6CA8134AA6D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ECD560E3-DD7C-8B49-B992-1916D191DB9E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14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5843" name="Text Box 1">
            <a:extLst>
              <a:ext uri="{FF2B5EF4-FFF2-40B4-BE49-F238E27FC236}">
                <a16:creationId xmlns:a16="http://schemas.microsoft.com/office/drawing/2014/main" id="{35E7AC4A-97E7-2745-E130-629EDA3CD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D8673B52-5291-B3CF-A056-95E798691983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1">
            <a:extLst>
              <a:ext uri="{FF2B5EF4-FFF2-40B4-BE49-F238E27FC236}">
                <a16:creationId xmlns:a16="http://schemas.microsoft.com/office/drawing/2014/main" id="{8ECCC410-46D7-3C47-5743-2C8002FF78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9F773D3E-19D7-8346-B815-01EADEAA8349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15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6867" name="Text Box 1">
            <a:extLst>
              <a:ext uri="{FF2B5EF4-FFF2-40B4-BE49-F238E27FC236}">
                <a16:creationId xmlns:a16="http://schemas.microsoft.com/office/drawing/2014/main" id="{66DD61C8-B80F-784B-4278-4545DFD76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id="{95452B73-12AE-8750-DBAA-D30F42B6895D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1">
            <a:extLst>
              <a:ext uri="{FF2B5EF4-FFF2-40B4-BE49-F238E27FC236}">
                <a16:creationId xmlns:a16="http://schemas.microsoft.com/office/drawing/2014/main" id="{6A164158-E171-6D8F-1DF9-FD79E641C48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103428E-B873-5D48-8B46-93B748CD972A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16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7891" name="Text Box 1">
            <a:extLst>
              <a:ext uri="{FF2B5EF4-FFF2-40B4-BE49-F238E27FC236}">
                <a16:creationId xmlns:a16="http://schemas.microsoft.com/office/drawing/2014/main" id="{65D6C506-1C03-7A01-4F68-054705251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0350" cy="4003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25282147-DC27-CAE2-6990-216940668730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1">
            <a:extLst>
              <a:ext uri="{FF2B5EF4-FFF2-40B4-BE49-F238E27FC236}">
                <a16:creationId xmlns:a16="http://schemas.microsoft.com/office/drawing/2014/main" id="{122AE9EB-C738-5A79-3F72-477EEC9EBDE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811A7111-A750-0244-9E86-358A378BD6A9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17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8915" name="Text Box 1">
            <a:extLst>
              <a:ext uri="{FF2B5EF4-FFF2-40B4-BE49-F238E27FC236}">
                <a16:creationId xmlns:a16="http://schemas.microsoft.com/office/drawing/2014/main" id="{765A7DD2-E896-6FB4-F770-B2FCAD09E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EADEFF70-8F68-F003-A7B6-5947FCBDB1A3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1">
            <a:extLst>
              <a:ext uri="{FF2B5EF4-FFF2-40B4-BE49-F238E27FC236}">
                <a16:creationId xmlns:a16="http://schemas.microsoft.com/office/drawing/2014/main" id="{A79DB83A-2951-A7AA-366B-85B0BA83AAD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BA729D7B-EDB1-924E-A302-E78329A42F34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18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9939" name="Text Box 1">
            <a:extLst>
              <a:ext uri="{FF2B5EF4-FFF2-40B4-BE49-F238E27FC236}">
                <a16:creationId xmlns:a16="http://schemas.microsoft.com/office/drawing/2014/main" id="{94A100E5-6241-1CA2-E89C-06EE87DA9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0350" cy="40036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EF9B6A50-653A-9AD0-C35B-93CB33A71166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1">
            <a:extLst>
              <a:ext uri="{FF2B5EF4-FFF2-40B4-BE49-F238E27FC236}">
                <a16:creationId xmlns:a16="http://schemas.microsoft.com/office/drawing/2014/main" id="{32E85EA3-0D8D-2656-66E1-C536AE6475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A237328D-E0F0-3847-868F-52207A90FCE6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19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40963" name="Text Box 1">
            <a:extLst>
              <a:ext uri="{FF2B5EF4-FFF2-40B4-BE49-F238E27FC236}">
                <a16:creationId xmlns:a16="http://schemas.microsoft.com/office/drawing/2014/main" id="{97EB76A1-502D-6B7C-D88D-0A493B1F6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B3A77C9D-D8A2-3292-DADF-D17D31E2D722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">
            <a:extLst>
              <a:ext uri="{FF2B5EF4-FFF2-40B4-BE49-F238E27FC236}">
                <a16:creationId xmlns:a16="http://schemas.microsoft.com/office/drawing/2014/main" id="{682590B2-3CB1-0A21-1084-91B0DC4EA10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2D9C08FA-1DF6-F04D-A4C8-9A8F558BBBA3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2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3555" name="Text Box 1">
            <a:extLst>
              <a:ext uri="{FF2B5EF4-FFF2-40B4-BE49-F238E27FC236}">
                <a16:creationId xmlns:a16="http://schemas.microsoft.com/office/drawing/2014/main" id="{6617E5B6-516A-CC3F-CF38-86D9B2AA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19D27D16-E10F-4AC3-0FBE-2C910FE61B67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1">
            <a:extLst>
              <a:ext uri="{FF2B5EF4-FFF2-40B4-BE49-F238E27FC236}">
                <a16:creationId xmlns:a16="http://schemas.microsoft.com/office/drawing/2014/main" id="{31D661BA-D62F-C692-505D-331D1CECC58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5D85C581-3F38-E14B-81EA-1BB1C70DC55B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3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40A05521-6176-9620-B306-B53E2A507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3CC999A1-9861-4013-3BC4-213EA09020BC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>
            <a:extLst>
              <a:ext uri="{FF2B5EF4-FFF2-40B4-BE49-F238E27FC236}">
                <a16:creationId xmlns:a16="http://schemas.microsoft.com/office/drawing/2014/main" id="{FE3CADCA-F5DC-DAD6-1739-A4B28365AC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6355B2E3-721E-2247-AE3F-0FCA6C869A58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4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5603" name="Text Box 1">
            <a:extLst>
              <a:ext uri="{FF2B5EF4-FFF2-40B4-BE49-F238E27FC236}">
                <a16:creationId xmlns:a16="http://schemas.microsoft.com/office/drawing/2014/main" id="{1C7DA4E0-0647-B826-49D5-E11D411E7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98D40C42-CBEB-8DA7-4236-4503FC93D4EA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1">
            <a:extLst>
              <a:ext uri="{FF2B5EF4-FFF2-40B4-BE49-F238E27FC236}">
                <a16:creationId xmlns:a16="http://schemas.microsoft.com/office/drawing/2014/main" id="{B44F12C7-1B29-D277-63C6-1C9C89FACFB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6E1D369B-525F-0842-9A68-75ADCBBA8D81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5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6627" name="Text Box 1">
            <a:extLst>
              <a:ext uri="{FF2B5EF4-FFF2-40B4-BE49-F238E27FC236}">
                <a16:creationId xmlns:a16="http://schemas.microsoft.com/office/drawing/2014/main" id="{CB2FA7E2-0002-6492-AF69-C457B0234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E879C43F-306E-5A2C-93EE-E18EE09638D2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">
            <a:extLst>
              <a:ext uri="{FF2B5EF4-FFF2-40B4-BE49-F238E27FC236}">
                <a16:creationId xmlns:a16="http://schemas.microsoft.com/office/drawing/2014/main" id="{40F9B4DB-D959-0144-4DA2-6B24A3FCD90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98957C3B-23E6-F048-9191-8AFCD99CB9AC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6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7651" name="Text Box 1">
            <a:extLst>
              <a:ext uri="{FF2B5EF4-FFF2-40B4-BE49-F238E27FC236}">
                <a16:creationId xmlns:a16="http://schemas.microsoft.com/office/drawing/2014/main" id="{84451D9C-F406-8B0E-F101-CDB60C848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1937" cy="40052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41CA37F0-919D-C7F4-95CD-C126D075EC6C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">
            <a:extLst>
              <a:ext uri="{FF2B5EF4-FFF2-40B4-BE49-F238E27FC236}">
                <a16:creationId xmlns:a16="http://schemas.microsoft.com/office/drawing/2014/main" id="{180603AA-5B8E-A6CF-0DF6-327EA68C640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D701B580-2859-B441-8A72-3DD71A64964C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7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8675" name="Text Box 1">
            <a:extLst>
              <a:ext uri="{FF2B5EF4-FFF2-40B4-BE49-F238E27FC236}">
                <a16:creationId xmlns:a16="http://schemas.microsoft.com/office/drawing/2014/main" id="{7BD22283-7E72-DF1F-5E2E-C5E324BEE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FF8D32F4-5090-3165-7B33-DF042D65819E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">
            <a:extLst>
              <a:ext uri="{FF2B5EF4-FFF2-40B4-BE49-F238E27FC236}">
                <a16:creationId xmlns:a16="http://schemas.microsoft.com/office/drawing/2014/main" id="{5A06705C-6B47-AD6B-309F-3CFC3F89F9F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8B12C871-78AE-3640-8027-A16D71EA1165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8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29699" name="Text Box 1">
            <a:extLst>
              <a:ext uri="{FF2B5EF4-FFF2-40B4-BE49-F238E27FC236}">
                <a16:creationId xmlns:a16="http://schemas.microsoft.com/office/drawing/2014/main" id="{B7979FD9-14F1-559B-D71C-EB344B037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D9B97BF9-A4A7-B45D-9922-114EE54E94D9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>
            <a:extLst>
              <a:ext uri="{FF2B5EF4-FFF2-40B4-BE49-F238E27FC236}">
                <a16:creationId xmlns:a16="http://schemas.microsoft.com/office/drawing/2014/main" id="{2603A8A9-63D5-3F9D-7FAF-B4BD9C972A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/>
            <a:fld id="{97A0D636-0BC5-5845-8B77-A24AF9FB33B3}" type="slidenum">
              <a:rPr lang="cs-CZ" altLang="cs-CZ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pPr eaLnBrk="1"/>
              <a:t>9</a:t>
            </a:fld>
            <a:endParaRPr lang="cs-CZ" altLang="cs-CZ">
              <a:solidFill>
                <a:srgbClr val="000000"/>
              </a:solidFill>
              <a:latin typeface="Times New Roman" panose="02020603050405020304" pitchFamily="18" charset="0"/>
              <a:ea typeface="Arial Unicode MS" panose="020B0604020202020204" pitchFamily="34" charset="-128"/>
            </a:endParaRPr>
          </a:p>
        </p:txBody>
      </p:sp>
      <p:sp>
        <p:nvSpPr>
          <p:cNvPr id="30723" name="Text Box 1">
            <a:extLst>
              <a:ext uri="{FF2B5EF4-FFF2-40B4-BE49-F238E27FC236}">
                <a16:creationId xmlns:a16="http://schemas.microsoft.com/office/drawing/2014/main" id="{E80D1741-5997-CEAC-5149-511280215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564919EA-7ADD-43C2-BDA3-35E0CEBAE82D}"/>
              </a:ext>
            </a:extLst>
          </p:cNvPr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40438" cy="480377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E68774-4BD5-8B5C-AE61-4570DE8559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D38FF0-BF45-461C-A963-6B26ABD8B28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3F8E9-397C-B762-5EB5-8A36F531731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FF3D3-7FB7-674D-8DAD-BBBB728D514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9335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23C1D6-4F74-335B-2187-D77CC89945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3F0F63-24C3-1F8C-FD28-96DBD37185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9D5AA2-F47C-B31F-E226-4DD658BF117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C711E-D9E4-8B4B-8989-D73C5E8D939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483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299325" y="301625"/>
            <a:ext cx="2265363" cy="6446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3687" cy="6446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C3198A-0F79-319A-9359-634C5B6A14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C6A278-7D2F-543E-EEBF-5A0FB8ECC3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872E53-40BE-1BCC-C108-5A4D519459A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5F230-FF33-DB46-A9E6-C18198A5ECC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3401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DA4369-2930-4F05-88F5-2AD2E922F6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0FB777-16F7-365E-94E5-6B49552983D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B6E20D-7A7B-1DA4-DE61-786EF6114F7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A840D-01B9-9E47-A2AC-572B00C1FFF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029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C17EF-A908-476B-77BE-0C90C168A11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6E1466-92A0-011A-E8AA-314787A7885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A61D2E-9404-3E2F-3D5D-A0AC608E0B1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C757F7-872B-7242-92D9-F62C1E4BC95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5937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4525" cy="4979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10163" y="1768475"/>
            <a:ext cx="4454525" cy="4979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3A58329-7CED-34C5-6FDE-CD16F08BE9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229176F-640E-4B7D-5EB1-3A2C4D8953C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BF6FEF7-5DCF-9E1C-A0EF-B3DAADFD51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476116-BE08-F140-A614-B52D566008A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632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A0AD44D-5EC6-399C-A9B6-D2C17F0456D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0C40998-2967-E959-6640-1A8CFCE6728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785672F-5D93-E273-87AF-C273055D51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17B05-DDD4-2542-ABFB-3C9EEB32FAE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913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7AF5FE-17B6-AA24-F561-2367715561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14CF47-EFEE-790F-CC63-9BEF15A5C36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D053DB-ECDD-DCCE-077B-6225D1A79E8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7450C-2A5D-204B-85DE-7866064B4C9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46025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C5B3EFC-F17B-80E9-95E6-69FE69C1ED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5517DB-5249-BEA6-145C-C554245053F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59DE92-66CE-E0F5-6D6D-1301830A4B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7ADA3-D30F-2341-A9E7-C1F560C13A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469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82A7F70-C940-6475-D30B-77136B58D2B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147FE11-B292-43DE-4C75-1B3104D49A3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5A9BC09-E655-7E58-4EE8-DB967FC9B6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D465C-341A-FF4E-B313-1B1A88154B6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561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31B5A63-B5AB-0C02-9863-5DD1CBD8D8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40022EC-AE39-8AB4-1F55-D8E5B70FBFB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5952580-5203-ADFA-B4C3-09C8BE7222C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518517-06D8-ED41-A45A-D524F3F499B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89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BDB81B69-E5AC-1826-BD4D-3E1CC4377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1450" cy="125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EA1E3FD-42A7-3520-CF59-EBC0A4E97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1450" cy="497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A33B5EF-CADC-3574-0555-B35A1A1A44A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38387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E135CAB-E0CA-64AC-AE83-FB8D492CD4C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8611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8C426B-3566-DE62-DE81-5797BB8B227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8387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A44A947F-7C18-1E4F-AAA3-764B5C7AEAD1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S Gothic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>
            <a:extLst>
              <a:ext uri="{FF2B5EF4-FFF2-40B4-BE49-F238E27FC236}">
                <a16:creationId xmlns:a16="http://schemas.microsoft.com/office/drawing/2014/main" id="{5AEA06E4-EA3E-D17A-D40F-0E8924CCF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844675"/>
            <a:ext cx="7310437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30200" algn="l"/>
                <a:tab pos="898525" algn="l"/>
                <a:tab pos="1812925" algn="l"/>
                <a:tab pos="2727325" algn="l"/>
                <a:tab pos="3641725" algn="l"/>
                <a:tab pos="4556125" algn="l"/>
                <a:tab pos="5470525" algn="l"/>
                <a:tab pos="6384925" algn="l"/>
                <a:tab pos="7299325" algn="l"/>
                <a:tab pos="8213725" algn="l"/>
                <a:tab pos="9128125" algn="l"/>
                <a:tab pos="10042525" algn="l"/>
                <a:tab pos="10321925" algn="l"/>
                <a:tab pos="10779125" algn="l"/>
                <a:tab pos="107807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ŠKOLA:		Gymnázium, Tanvald, Školní 305, příspěvková organizace 		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ČÍSLO PROJEKTU:	CZ.1.07/1.5.00/34.0434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NÁZEV PROJEKTU:	Šablony – Gymnázium Tanvald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ČÍSLO ŠABLONY:	VI/2  Finanční gramotnost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AUTOR:                                    Hana KEPROVÁ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TEMATICKÁ OBLAST:            Finanční gramotnost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NÁZEV DUMu:                         CENNÉ PAPÍRY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POŘADOVÉ ČÍSLO DUMu:     7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KÓD DUMu:                             HK_VI/2_FIN_GRAM_07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DATUM TVORBY:                    8.11.2012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ANOTACE (ROČNÍK):             SEXTA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                                                 Prezentace slouží k seznámení žáků s cennými papíry,                                                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                                                 náležitostmi CP, jejich druhy a významem. Prezentace je použitelná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                                                 jako podpora výkladu, zčásti jako zápis nejdůležitějších faktů.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                                                  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cs-CZ" altLang="cs-CZ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cs-CZ" altLang="cs-CZ" sz="12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altLang="cs-CZ" sz="1200" b="1">
                <a:solidFill>
                  <a:srgbClr val="000000"/>
                </a:solidFill>
              </a:rPr>
              <a:t>METODICKÝ POKYN: ---</a:t>
            </a:r>
          </a:p>
        </p:txBody>
      </p:sp>
      <p:pic>
        <p:nvPicPr>
          <p:cNvPr id="2051" name="Picture 2">
            <a:extLst>
              <a:ext uri="{FF2B5EF4-FFF2-40B4-BE49-F238E27FC236}">
                <a16:creationId xmlns:a16="http://schemas.microsoft.com/office/drawing/2014/main" id="{F7A3BDAF-FC20-1291-9A52-0F509C5D8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60350"/>
            <a:ext cx="5256212" cy="13255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2" name="Text Box 3">
            <a:extLst>
              <a:ext uri="{FF2B5EF4-FFF2-40B4-BE49-F238E27FC236}">
                <a16:creationId xmlns:a16="http://schemas.microsoft.com/office/drawing/2014/main" id="{3658B15B-77ED-3131-53F6-BDA9A830D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319088"/>
            <a:ext cx="544513" cy="5969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  <p:pic>
        <p:nvPicPr>
          <p:cNvPr id="2053" name="Picture 4">
            <a:extLst>
              <a:ext uri="{FF2B5EF4-FFF2-40B4-BE49-F238E27FC236}">
                <a16:creationId xmlns:a16="http://schemas.microsoft.com/office/drawing/2014/main" id="{F908586D-0429-1471-3278-2B4CE6D3D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549275"/>
            <a:ext cx="5032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C60D8D2E-C665-2D37-720E-91730D1700F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439863" y="1733550"/>
            <a:ext cx="7559675" cy="4926013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dirty="0">
                <a:solidFill>
                  <a:srgbClr val="FF0000"/>
                </a:solidFill>
                <a:cs typeface="Arial" charset="0"/>
              </a:rPr>
              <a:t>    </a:t>
            </a:r>
            <a:r>
              <a:rPr lang="cs-CZ" sz="2800" b="1" dirty="0">
                <a:solidFill>
                  <a:srgbClr val="FF0000"/>
                </a:solidFill>
                <a:cs typeface="Arial" charset="0"/>
              </a:rPr>
              <a:t>PROČ kupovat podílové listy?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>
              <a:solidFill>
                <a:srgbClr val="FF0000"/>
              </a:solidFill>
              <a:cs typeface="Arial" charset="0"/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>
                <a:cs typeface="Arial" charset="0"/>
              </a:rPr>
              <a:t>- investice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>
                <a:cs typeface="Arial" charset="0"/>
              </a:rPr>
              <a:t>- investiční fondy obchodují s cennými papíry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>
                <a:cs typeface="Arial" charset="0"/>
              </a:rPr>
              <a:t> → zisk či ztráta</a:t>
            </a:r>
          </a:p>
        </p:txBody>
      </p:sp>
      <p:pic>
        <p:nvPicPr>
          <p:cNvPr id="11267" name="Picture 2">
            <a:extLst>
              <a:ext uri="{FF2B5EF4-FFF2-40B4-BE49-F238E27FC236}">
                <a16:creationId xmlns:a16="http://schemas.microsoft.com/office/drawing/2014/main" id="{382BC412-62BA-2A47-7869-80D45B34A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3986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Picture 3">
            <a:extLst>
              <a:ext uri="{FF2B5EF4-FFF2-40B4-BE49-F238E27FC236}">
                <a16:creationId xmlns:a16="http://schemas.microsoft.com/office/drawing/2014/main" id="{4E693689-729C-EFAC-037E-E1F4609D6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6036E0CD-6AFD-C293-13FB-4B4E67B648DD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260475" y="1260475"/>
            <a:ext cx="9070975" cy="6021388"/>
          </a:xfrm>
        </p:spPr>
        <p:txBody>
          <a:bodyPr tIns="2124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000080"/>
                </a:solidFill>
              </a:rPr>
              <a:t>3.  OBLIGACE (DLUHOPISY, BONDY)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b="1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dlouhodobý závazek emitenta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(emitent - stát, podniky, obce, banky)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po uplynutí doby odkupuje obligaci zpět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FF0000"/>
                </a:solidFill>
                <a:cs typeface="Arial" charset="0"/>
              </a:rPr>
              <a:t>??? </a:t>
            </a:r>
            <a:r>
              <a:rPr lang="cs-CZ" sz="2800" b="1" dirty="0">
                <a:solidFill>
                  <a:srgbClr val="FF0000"/>
                </a:solidFill>
              </a:rPr>
              <a:t>PROČ kupovat dluhopisy?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4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4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4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400" dirty="0"/>
          </a:p>
        </p:txBody>
      </p:sp>
      <p:pic>
        <p:nvPicPr>
          <p:cNvPr id="12291" name="Picture 2">
            <a:extLst>
              <a:ext uri="{FF2B5EF4-FFF2-40B4-BE49-F238E27FC236}">
                <a16:creationId xmlns:a16="http://schemas.microsoft.com/office/drawing/2014/main" id="{5FD813E4-004E-0F9E-EA79-1D7C60E8D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A9EF575F-F6EA-0B92-A7C8-E6DC19FE5CA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190625" y="1884363"/>
            <a:ext cx="9069388" cy="4954587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dirty="0">
                <a:solidFill>
                  <a:srgbClr val="FF0000"/>
                </a:solidFill>
              </a:rPr>
              <a:t>       </a:t>
            </a:r>
            <a:r>
              <a:rPr lang="cs-CZ" sz="2800" b="1" dirty="0">
                <a:solidFill>
                  <a:srgbClr val="FF0000"/>
                </a:solidFill>
              </a:rPr>
              <a:t>PROČ kupovat dluhopisy?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>
              <a:solidFill>
                <a:srgbClr val="FF0000"/>
              </a:solidFill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investice - každý rok vyplácen úrok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(různá míra rizika)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státní dluhopisy = bezpečná konzervativní investice</a:t>
            </a:r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2E4BD5A8-1123-58FA-FEE3-2ABC7F263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3986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6" name="Picture 3">
            <a:extLst>
              <a:ext uri="{FF2B5EF4-FFF2-40B4-BE49-F238E27FC236}">
                <a16:creationId xmlns:a16="http://schemas.microsoft.com/office/drawing/2014/main" id="{EC588B76-761E-1C2A-D766-BF6ECF558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3986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7" name="Picture 4">
            <a:extLst>
              <a:ext uri="{FF2B5EF4-FFF2-40B4-BE49-F238E27FC236}">
                <a16:creationId xmlns:a16="http://schemas.microsoft.com/office/drawing/2014/main" id="{29724E3C-8657-53C8-A1EC-E047AAB9F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3986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8" name="Picture 5">
            <a:extLst>
              <a:ext uri="{FF2B5EF4-FFF2-40B4-BE49-F238E27FC236}">
                <a16:creationId xmlns:a16="http://schemas.microsoft.com/office/drawing/2014/main" id="{09996142-E9AA-43D3-31D0-054A7B6AE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3986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9" name="Picture 6">
            <a:extLst>
              <a:ext uri="{FF2B5EF4-FFF2-40B4-BE49-F238E27FC236}">
                <a16:creationId xmlns:a16="http://schemas.microsoft.com/office/drawing/2014/main" id="{4EFD2222-2F22-5883-9E37-09CFD7650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4678AB23-5384-29C0-C5A7-593D174A507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223963" y="1042988"/>
            <a:ext cx="9070975" cy="6021387"/>
          </a:xfrm>
        </p:spPr>
        <p:txBody>
          <a:bodyPr tIns="2124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000080"/>
                </a:solidFill>
              </a:rPr>
              <a:t>4.  ŠEK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bankou vydaný  cenný papír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výběr peněz z účtu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bezhotovostní transakce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- předepsané náležitosti: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400" dirty="0"/>
              <a:t>  </a:t>
            </a:r>
            <a:r>
              <a:rPr lang="cs-CZ" b="1" dirty="0">
                <a:solidFill>
                  <a:srgbClr val="FF0000"/>
                </a:solidFill>
              </a:rPr>
              <a:t>???</a:t>
            </a:r>
            <a:r>
              <a:rPr lang="cs-CZ" sz="2400" dirty="0"/>
              <a:t>    - ……………………….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400" dirty="0"/>
              <a:t>                  - ……………………….          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400" dirty="0"/>
              <a:t>                  - .................................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400" dirty="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400" dirty="0"/>
              <a:t>                   </a:t>
            </a: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9619CDF0-952C-C61C-4B66-2F33C66C6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9C3AFEC1-A8C1-877B-271E-BDCCA5B5EF8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189038" y="1454150"/>
            <a:ext cx="9067800" cy="4924425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    předepsané náležitosti: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slovo šek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bezpodmínečný příkaz zaplatit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šeková suma (čísly i slovy, včetně měny)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jméno šekovníka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místo placení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datum a místo vystavení šeku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  - podpis či podpisy výstavce (šekovatele)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/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BABB161B-3B12-4316-3449-CDC85AA14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90011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3">
            <a:extLst>
              <a:ext uri="{FF2B5EF4-FFF2-40B4-BE49-F238E27FC236}">
                <a16:creationId xmlns:a16="http://schemas.microsoft.com/office/drawing/2014/main" id="{6CFC29BE-BD20-CA87-B4D8-AE3D2B92E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4C300A4B-A3A1-13E8-496F-2BCF39A2C0B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900113" y="1079500"/>
            <a:ext cx="9067800" cy="5043488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000080"/>
                </a:solidFill>
              </a:rPr>
              <a:t>5.  SMĚNKA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000080"/>
                </a:solidFill>
              </a:rPr>
              <a:t> </a:t>
            </a:r>
            <a:r>
              <a:rPr lang="cs-CZ" sz="2800" dirty="0">
                <a:solidFill>
                  <a:srgbClr val="000080"/>
                </a:solidFill>
              </a:rPr>
              <a:t>- </a:t>
            </a:r>
            <a:r>
              <a:rPr lang="cs-CZ" sz="2800" dirty="0"/>
              <a:t>převoditelný, obchodovatelný cenný papír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stvrzení dluhu mezi 2 osobami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asi nejrychlejší forma úvěru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u="sng" dirty="0"/>
              <a:t>Druhy</a:t>
            </a:r>
            <a:r>
              <a:rPr lang="cs-CZ" sz="2800" dirty="0"/>
              <a:t>: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        vlastní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        cizí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 </a:t>
            </a:r>
            <a:r>
              <a:rPr lang="cs-CZ" sz="2800" b="1" dirty="0">
                <a:solidFill>
                  <a:srgbClr val="FF0000"/>
                </a:solidFill>
              </a:rPr>
              <a:t>???</a:t>
            </a:r>
            <a:r>
              <a:rPr lang="cs-CZ" sz="2800" b="1" dirty="0"/>
              <a:t>   zákonem stanovené náležitosti</a:t>
            </a:r>
            <a:r>
              <a:rPr lang="cs-CZ" sz="2600" b="1" dirty="0"/>
              <a:t>: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 dirty="0"/>
              <a:t>              </a:t>
            </a:r>
            <a:r>
              <a:rPr lang="cs-CZ" sz="2600" dirty="0"/>
              <a:t>- ....................................................</a:t>
            </a: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9C64BE13-0640-197E-16E1-586917E8D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9DBAD66B-6458-47C3-DD00-64A06E319F6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20725" y="1439863"/>
            <a:ext cx="9066213" cy="6056312"/>
          </a:xfrm>
        </p:spPr>
        <p:txBody>
          <a:bodyPr tIns="28080" anchor="t"/>
          <a:lstStyle/>
          <a:p>
            <a:pPr marL="681038" indent="-681038" algn="l" eaLnBrk="1">
              <a:spcAft>
                <a:spcPts val="1425"/>
              </a:spcAft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3200"/>
              <a:t>       </a:t>
            </a:r>
            <a:r>
              <a:rPr lang="cs-CZ" sz="2600" b="1"/>
              <a:t>předepsané náležitosti: 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 b="1"/>
              <a:t>        </a:t>
            </a:r>
            <a:r>
              <a:rPr lang="cs-CZ" sz="2600"/>
              <a:t>- slovo </a:t>
            </a:r>
            <a:r>
              <a:rPr lang="cs-CZ" sz="2600" i="1"/>
              <a:t>směnka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příkaz zaplatit </a:t>
            </a:r>
            <a:r>
              <a:rPr lang="cs-CZ" sz="2600" i="1"/>
              <a:t>(zaplatím)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jméno a adresa plátce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informace o splatnosti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                 o místě zaplacení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jméno věřitele </a:t>
            </a:r>
            <a:r>
              <a:rPr lang="cs-CZ" sz="2600" i="1"/>
              <a:t>(na řad)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datum a místo vystavení směnky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   - podpis výstavce směnky 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2600"/>
              <a:t>     </a:t>
            </a:r>
          </a:p>
          <a:p>
            <a:pPr marL="681038" indent="-681038" algn="l" eaLnBrk="1">
              <a:spcAft>
                <a:spcPts val="1425"/>
              </a:spcAft>
              <a:buClrTx/>
              <a:buSzTx/>
              <a:buFontTx/>
              <a:buNone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cs-CZ" sz="3200"/>
              <a:t>             </a:t>
            </a:r>
            <a:r>
              <a:rPr lang="cs-CZ" sz="2400"/>
              <a:t> </a:t>
            </a:r>
          </a:p>
        </p:txBody>
      </p:sp>
      <p:pic>
        <p:nvPicPr>
          <p:cNvPr id="17411" name="Picture 2">
            <a:extLst>
              <a:ext uri="{FF2B5EF4-FFF2-40B4-BE49-F238E27FC236}">
                <a16:creationId xmlns:a16="http://schemas.microsoft.com/office/drawing/2014/main" id="{C141AC0F-5203-5260-74B8-742F3FC0B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79500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2" name="Picture 3">
            <a:extLst>
              <a:ext uri="{FF2B5EF4-FFF2-40B4-BE49-F238E27FC236}">
                <a16:creationId xmlns:a16="http://schemas.microsoft.com/office/drawing/2014/main" id="{9687F748-B6E6-DDFC-DA89-E6F1152D8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604AEE21-A49E-051A-AD4B-F8AA47D5C9B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473075" y="838200"/>
            <a:ext cx="9067800" cy="6000750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200"/>
              <a:t>  </a:t>
            </a:r>
            <a:r>
              <a:rPr lang="cs-CZ" sz="3200">
                <a:solidFill>
                  <a:srgbClr val="0000FF"/>
                </a:solidFill>
              </a:rPr>
              <a:t>Vzor směnky vlastní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600" b="1">
                <a:solidFill>
                  <a:srgbClr val="333333"/>
                </a:solidFill>
              </a:rPr>
              <a:t>   V</a:t>
            </a:r>
            <a:r>
              <a:rPr lang="en-US" sz="2600">
                <a:solidFill>
                  <a:srgbClr val="333333"/>
                </a:solidFill>
              </a:rPr>
              <a:t> .......................... </a:t>
            </a:r>
            <a:r>
              <a:rPr lang="en-US" sz="2600" b="1">
                <a:solidFill>
                  <a:srgbClr val="333333"/>
                </a:solidFill>
              </a:rPr>
              <a:t>dne</a:t>
            </a:r>
            <a:r>
              <a:rPr lang="en-US" sz="2600">
                <a:solidFill>
                  <a:srgbClr val="333333"/>
                </a:solidFill>
              </a:rPr>
              <a:t> ...................... </a:t>
            </a:r>
            <a:br>
              <a:rPr lang="en-US" sz="2600">
                <a:solidFill>
                  <a:srgbClr val="333333"/>
                </a:solidFill>
              </a:rPr>
            </a:br>
            <a:br>
              <a:rPr lang="en-US" sz="2600">
                <a:solidFill>
                  <a:srgbClr val="333333"/>
                </a:solidFill>
              </a:rPr>
            </a:br>
            <a:r>
              <a:rPr lang="en-US" sz="2600" b="1">
                <a:solidFill>
                  <a:srgbClr val="333333"/>
                </a:solidFill>
              </a:rPr>
              <a:t>Za tuto směnku zaplatím bez protestu dne</a:t>
            </a:r>
            <a:r>
              <a:rPr lang="en-US" sz="2600">
                <a:solidFill>
                  <a:srgbClr val="333333"/>
                </a:solidFill>
              </a:rPr>
              <a:t> .....................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na řad</a:t>
            </a:r>
            <a:r>
              <a:rPr lang="cs-CZ" sz="2600">
                <a:solidFill>
                  <a:srgbClr val="333333"/>
                </a:solidFill>
              </a:rPr>
              <a:t> ..............................................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směnečnou sumu ve výši</a:t>
            </a:r>
            <a:r>
              <a:rPr lang="cs-CZ" sz="2600">
                <a:solidFill>
                  <a:srgbClr val="333333"/>
                </a:solidFill>
              </a:rPr>
              <a:t> ........................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Směnka je splatná v</a:t>
            </a:r>
            <a:r>
              <a:rPr lang="cs-CZ" sz="2600">
                <a:solidFill>
                  <a:srgbClr val="333333"/>
                </a:solidFill>
              </a:rPr>
              <a:t> ........................... </a:t>
            </a:r>
            <a:r>
              <a:rPr lang="cs-CZ" sz="2600" b="1">
                <a:solidFill>
                  <a:srgbClr val="333333"/>
                </a:solidFill>
              </a:rPr>
              <a:t>u </a:t>
            </a:r>
            <a:r>
              <a:rPr lang="cs-CZ" sz="2600">
                <a:solidFill>
                  <a:srgbClr val="333333"/>
                </a:solidFill>
              </a:rPr>
              <a:t>............................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3200"/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/>
              <a:t>                                                        jméno a podpis výstavce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73D70ED6-0054-B428-1E90-7F0D4692EE1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539750" y="900113"/>
            <a:ext cx="9066213" cy="6234112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200"/>
              <a:t>   </a:t>
            </a:r>
            <a:r>
              <a:rPr lang="cs-CZ" sz="3200">
                <a:solidFill>
                  <a:srgbClr val="0000FF"/>
                </a:solidFill>
              </a:rPr>
              <a:t>Vyplněná směnka vlastní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3200">
              <a:solidFill>
                <a:srgbClr val="0000FF"/>
              </a:solidFill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600" b="1">
                <a:solidFill>
                  <a:srgbClr val="333333"/>
                </a:solidFill>
              </a:rPr>
              <a:t>   V</a:t>
            </a:r>
            <a:r>
              <a:rPr lang="en-US" sz="2600">
                <a:solidFill>
                  <a:srgbClr val="333333"/>
                </a:solidFill>
              </a:rPr>
              <a:t> Praze </a:t>
            </a:r>
            <a:r>
              <a:rPr lang="en-US" sz="2600" b="1">
                <a:solidFill>
                  <a:srgbClr val="333333"/>
                </a:solidFill>
              </a:rPr>
              <a:t>dne</a:t>
            </a:r>
            <a:r>
              <a:rPr lang="en-US" sz="2600">
                <a:solidFill>
                  <a:srgbClr val="333333"/>
                </a:solidFill>
              </a:rPr>
              <a:t> 8.10.2012 </a:t>
            </a:r>
            <a:br>
              <a:rPr lang="en-US" sz="2600">
                <a:solidFill>
                  <a:srgbClr val="333333"/>
                </a:solidFill>
              </a:rPr>
            </a:br>
            <a:br>
              <a:rPr lang="en-US" sz="2600">
                <a:solidFill>
                  <a:srgbClr val="333333"/>
                </a:solidFill>
              </a:rPr>
            </a:br>
            <a:r>
              <a:rPr lang="en-US" sz="2600" b="1">
                <a:solidFill>
                  <a:srgbClr val="333333"/>
                </a:solidFill>
              </a:rPr>
              <a:t>Za tuto směnku zaplatím bez protestu dne</a:t>
            </a:r>
            <a:r>
              <a:rPr lang="en-US" sz="2600">
                <a:solidFill>
                  <a:srgbClr val="333333"/>
                </a:solidFill>
              </a:rPr>
              <a:t> 8.1.2013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na řad</a:t>
            </a:r>
            <a:r>
              <a:rPr lang="cs-CZ" sz="2600">
                <a:solidFill>
                  <a:srgbClr val="333333"/>
                </a:solidFill>
              </a:rPr>
              <a:t> Janu Novákovi, bytem Jindřišská 16,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směnečnou sumu ve výši</a:t>
            </a:r>
            <a:r>
              <a:rPr lang="cs-CZ" sz="2600">
                <a:solidFill>
                  <a:srgbClr val="333333"/>
                </a:solidFill>
              </a:rPr>
              <a:t>  10 000,- Kč.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>
                <a:solidFill>
                  <a:srgbClr val="333333"/>
                </a:solidFill>
              </a:rPr>
              <a:t>   Směnka je splatná v</a:t>
            </a:r>
            <a:r>
              <a:rPr lang="cs-CZ" sz="2600">
                <a:solidFill>
                  <a:srgbClr val="333333"/>
                </a:solidFill>
              </a:rPr>
              <a:t> Praze </a:t>
            </a:r>
            <a:r>
              <a:rPr lang="cs-CZ" sz="2600" b="1">
                <a:solidFill>
                  <a:srgbClr val="333333"/>
                </a:solidFill>
              </a:rPr>
              <a:t>u </a:t>
            </a:r>
            <a:r>
              <a:rPr lang="cs-CZ" sz="2600">
                <a:solidFill>
                  <a:srgbClr val="333333"/>
                </a:solidFill>
              </a:rPr>
              <a:t>Jana Nováka, bytem Jindřišská 18.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3200">
              <a:solidFill>
                <a:srgbClr val="0000FF"/>
              </a:solidFill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>
                <a:solidFill>
                  <a:srgbClr val="0000FF"/>
                </a:solidFill>
              </a:rPr>
              <a:t>                                                     </a:t>
            </a:r>
            <a:r>
              <a:rPr lang="cs-CZ" sz="2600"/>
              <a:t>František Dlouhý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20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id="{FC28A12E-A1CC-BFA7-EFB6-6EF4B82242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 tIns="31680"/>
          <a:lstStyle/>
          <a:p>
            <a:pPr algn="l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3600"/>
              <a:t>    ZDROJE: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03696D9-2024-38EB-43AE-10D53FFF9B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0" y="1760538"/>
            <a:ext cx="8496300" cy="4899025"/>
          </a:xfrm>
        </p:spPr>
        <p:txBody>
          <a:bodyPr tIns="21240"/>
          <a:lstStyle/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Ing.Bc.Ivan Noveský a kol.:Slabikář finanční gramotnosti, COFET,a.s.,2009, ISBN 80-254-4207-4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Ing. Petr Klínský a kol.:Finanční gramotnost – obsah a příklady z praxe škol, Národní ústav odborného vzdělávání, Praha, 2008, ISBN 978-80-87063-13-2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Ing. Petr Klínský a kol.: Ekonomika pro gymnázia, EDUCO nakl.s.r.o.,2011, ISBN 978-80-87204-49-8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>
                <a:hlinkClick r:id="rId3"/>
              </a:rPr>
              <a:t>http://office.microsoft.com/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altLang="cs-CZ" sz="2400"/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altLang="cs-CZ" sz="24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7955DE9C-B835-9C28-E264-6BD164808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47675"/>
            <a:ext cx="9070975" cy="1171575"/>
          </a:xfrm>
        </p:spPr>
        <p:txBody>
          <a:bodyPr tIns="31680"/>
          <a:lstStyle/>
          <a:p>
            <a:pPr algn="l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3600"/>
              <a:t>      </a:t>
            </a:r>
            <a:r>
              <a:rPr lang="cs-CZ" altLang="cs-CZ" sz="3600" b="1" u="sng"/>
              <a:t>CENNÉ PAPÍRY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44232B59-6A63-113F-D479-BB289A59AB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8675" y="1973263"/>
            <a:ext cx="9070975" cy="5046662"/>
          </a:xfrm>
        </p:spPr>
        <p:txBody>
          <a:bodyPr tIns="21240"/>
          <a:lstStyle/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600"/>
              <a:t>= </a:t>
            </a:r>
            <a:r>
              <a:rPr lang="cs-CZ" altLang="cs-CZ" sz="2800"/>
              <a:t>zvláštní listiny, které představují určitou hodnotu,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800"/>
              <a:t>   jsou směnitelné za ostatní formy peněz, 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800"/>
              <a:t>   s některými lze i platit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800" b="1"/>
              <a:t> - předepsané náležitosti: 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  </a:t>
            </a:r>
            <a:r>
              <a:rPr lang="cs-CZ" altLang="cs-CZ" sz="4400" b="1">
                <a:solidFill>
                  <a:srgbClr val="FF0000"/>
                </a:solidFill>
              </a:rPr>
              <a:t>???</a:t>
            </a:r>
            <a:r>
              <a:rPr lang="cs-CZ" altLang="cs-CZ" sz="2400"/>
              <a:t>    - ……………………….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                  - ……………………….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                  - ……………………….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2400"/>
              <a:t>                  - ……………………….  </a:t>
            </a:r>
          </a:p>
          <a:p>
            <a:pPr eaLnBrk="1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altLang="cs-CZ" sz="2400"/>
          </a:p>
        </p:txBody>
      </p:sp>
      <p:pic>
        <p:nvPicPr>
          <p:cNvPr id="3076" name="Picture 3">
            <a:extLst>
              <a:ext uri="{FF2B5EF4-FFF2-40B4-BE49-F238E27FC236}">
                <a16:creationId xmlns:a16="http://schemas.microsoft.com/office/drawing/2014/main" id="{DA005755-CEAB-14AF-7542-F7121094BA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7" name="Text Box 4">
            <a:extLst>
              <a:ext uri="{FF2B5EF4-FFF2-40B4-BE49-F238E27FC236}">
                <a16:creationId xmlns:a16="http://schemas.microsoft.com/office/drawing/2014/main" id="{9C3FB0C8-971D-DE94-FA3F-923C24EEC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281488" y="2181225"/>
            <a:ext cx="94281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1240" rIns="0" bIns="0"/>
          <a:lstStyle>
            <a:lvl1pPr marL="423863" indent="-319088" eaLnBrk="0"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 eaLnBrk="0"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 eaLnBrk="0"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 eaLnBrk="0"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 eaLnBrk="0"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23863" algn="l"/>
                <a:tab pos="871538" algn="l"/>
                <a:tab pos="1320800" algn="l"/>
                <a:tab pos="1770063" algn="l"/>
                <a:tab pos="2219325" algn="l"/>
                <a:tab pos="2668588" algn="l"/>
                <a:tab pos="3117850" algn="l"/>
                <a:tab pos="3567113" algn="l"/>
                <a:tab pos="4016375" algn="l"/>
                <a:tab pos="4465638" algn="l"/>
                <a:tab pos="4914900" algn="l"/>
                <a:tab pos="5364163" algn="l"/>
                <a:tab pos="5813425" algn="l"/>
                <a:tab pos="6262688" algn="l"/>
                <a:tab pos="6711950" algn="l"/>
                <a:tab pos="7161213" algn="l"/>
                <a:tab pos="7610475" algn="l"/>
                <a:tab pos="8059738" algn="l"/>
                <a:tab pos="8509000" algn="l"/>
                <a:tab pos="8958263" algn="l"/>
                <a:tab pos="9407525" algn="l"/>
                <a:tab pos="94107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>
              <a:spcAft>
                <a:spcPts val="1425"/>
              </a:spcAft>
              <a:buFont typeface="Wingdings" pitchFamily="2" charset="2"/>
              <a:buChar char=""/>
            </a:pPr>
            <a:r>
              <a:rPr lang="cs-CZ" altLang="cs-CZ" sz="2400">
                <a:solidFill>
                  <a:srgbClr val="000000"/>
                </a:solidFill>
              </a:rPr>
              <a:t>- 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>
            <a:extLst>
              <a:ext uri="{FF2B5EF4-FFF2-40B4-BE49-F238E27FC236}">
                <a16:creationId xmlns:a16="http://schemas.microsoft.com/office/drawing/2014/main" id="{0DBBDD8E-D474-AFCF-6ADB-BBD144E7D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611188"/>
            <a:ext cx="9069387" cy="1260475"/>
          </a:xfrm>
        </p:spPr>
        <p:txBody>
          <a:bodyPr/>
          <a:lstStyle/>
          <a:p>
            <a:pPr algn="l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/>
              <a:t>   </a:t>
            </a:r>
            <a:r>
              <a:rPr lang="cs-CZ" altLang="cs-CZ" sz="3600"/>
              <a:t>   </a:t>
            </a:r>
            <a:r>
              <a:rPr lang="cs-CZ" altLang="cs-CZ" sz="3600" b="1" u="sng"/>
              <a:t>CENNÉ PAPÍRY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4747BC2-D2BE-D859-3A7E-0E04F6AA5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2700338"/>
            <a:ext cx="9069388" cy="3311525"/>
          </a:xfrm>
        </p:spPr>
        <p:txBody>
          <a:bodyPr/>
          <a:lstStyle/>
          <a:p>
            <a:pPr marL="334963" indent="-334963" eaLnBrk="1">
              <a:buSzPct val="45000"/>
              <a:buFont typeface="Wingdings" pitchFamily="2" charset="2"/>
              <a:buChar char="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cs-CZ" altLang="cs-CZ" sz="2800" b="1"/>
              <a:t>předepsané náležitosti </a:t>
            </a:r>
          </a:p>
          <a:p>
            <a:pPr marL="334963" indent="-334963" eaLnBrk="1">
              <a:buClrTx/>
              <a:buSzTx/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cs-CZ" altLang="cs-CZ" sz="2800"/>
              <a:t>      - název cenného papíru</a:t>
            </a:r>
          </a:p>
          <a:p>
            <a:pPr marL="334963" indent="-334963" eaLnBrk="1">
              <a:buClrTx/>
              <a:buSzTx/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cs-CZ" altLang="cs-CZ" sz="2800"/>
              <a:t>      - nominální hodnota</a:t>
            </a:r>
          </a:p>
          <a:p>
            <a:pPr marL="334963" indent="-334963" eaLnBrk="1">
              <a:buClrTx/>
              <a:buSzTx/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cs-CZ" altLang="cs-CZ" sz="2800"/>
              <a:t>      - datum  vydání</a:t>
            </a:r>
          </a:p>
          <a:p>
            <a:pPr marL="334963" indent="-334963" eaLnBrk="1">
              <a:buClrTx/>
              <a:buSzTx/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cs-CZ" altLang="cs-CZ" sz="2800"/>
              <a:t>      - jméno emitenta  </a:t>
            </a:r>
          </a:p>
          <a:p>
            <a:pPr marL="334963" indent="-334963" eaLnBrk="1">
              <a:buClrTx/>
              <a:buSzTx/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cs-CZ" altLang="cs-CZ"/>
          </a:p>
        </p:txBody>
      </p:sp>
      <p:pic>
        <p:nvPicPr>
          <p:cNvPr id="4100" name="Picture 3">
            <a:extLst>
              <a:ext uri="{FF2B5EF4-FFF2-40B4-BE49-F238E27FC236}">
                <a16:creationId xmlns:a16="http://schemas.microsoft.com/office/drawing/2014/main" id="{7BA236AE-EB9B-B7B0-5B4C-0D14CCC1B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3" y="2339975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1" name="Picture 4">
            <a:extLst>
              <a:ext uri="{FF2B5EF4-FFF2-40B4-BE49-F238E27FC236}">
                <a16:creationId xmlns:a16="http://schemas.microsoft.com/office/drawing/2014/main" id="{1724FF5A-9BE4-E6AC-E106-6E3392427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>
            <a:extLst>
              <a:ext uri="{FF2B5EF4-FFF2-40B4-BE49-F238E27FC236}">
                <a16:creationId xmlns:a16="http://schemas.microsoft.com/office/drawing/2014/main" id="{EBFB2491-8141-2157-AEF2-D5C522D8D07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19138" y="900113"/>
            <a:ext cx="9431337" cy="6127750"/>
          </a:xfrm>
        </p:spPr>
        <p:txBody>
          <a:bodyPr tIns="21240" anchor="t"/>
          <a:lstStyle/>
          <a:p>
            <a:pPr marL="423863" indent="-319088" algn="l" eaLnBrk="1">
              <a:spcAft>
                <a:spcPts val="1425"/>
              </a:spcAft>
              <a:buFont typeface="Times New Roman" pitchFamily="16" charset="0"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5400" b="1" dirty="0">
                <a:solidFill>
                  <a:srgbClr val="FF0000"/>
                </a:solidFill>
              </a:rPr>
              <a:t>???</a:t>
            </a:r>
          </a:p>
          <a:p>
            <a:pPr marL="423863" indent="-319088" algn="l" eaLnBrk="1">
              <a:spcAft>
                <a:spcPts val="1425"/>
              </a:spcAft>
              <a:buFont typeface="Times New Roman" pitchFamily="16" charset="0"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endParaRPr lang="cs-CZ" sz="3500" b="1" dirty="0">
              <a:solidFill>
                <a:srgbClr val="FF0000"/>
              </a:solidFill>
            </a:endParaRPr>
          </a:p>
          <a:p>
            <a:pPr marL="423863" indent="-319088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2800" b="1" dirty="0"/>
              <a:t>komitent</a:t>
            </a:r>
            <a:r>
              <a:rPr lang="cs-CZ" sz="2800" dirty="0"/>
              <a:t> – ten, kdo .................................................</a:t>
            </a:r>
          </a:p>
          <a:p>
            <a:pPr marL="423863" indent="-319088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2800" b="1" dirty="0"/>
              <a:t>emitent – </a:t>
            </a:r>
            <a:r>
              <a:rPr lang="cs-CZ" sz="2800" dirty="0"/>
              <a:t>ten, kdo ....................................................</a:t>
            </a:r>
          </a:p>
          <a:p>
            <a:pPr marL="423863" indent="-319088" algn="l" eaLnBrk="1">
              <a:spcAft>
                <a:spcPts val="1425"/>
              </a:spcAft>
              <a:buClrTx/>
              <a:buSzTx/>
              <a:buFontTx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2800" dirty="0"/>
              <a:t>                     např. ........................................................</a:t>
            </a:r>
          </a:p>
          <a:p>
            <a:pPr marL="423863" indent="-319088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2800" b="1" dirty="0"/>
              <a:t>nominální hodnota CP –</a:t>
            </a:r>
            <a:r>
              <a:rPr lang="cs-CZ" sz="2800" dirty="0"/>
              <a:t> hodnota, kterou …………</a:t>
            </a:r>
          </a:p>
          <a:p>
            <a:pPr marL="423863" indent="-319088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r>
              <a:rPr lang="cs-CZ" sz="2800" b="1" dirty="0"/>
              <a:t>tržní hodnota</a:t>
            </a:r>
            <a:r>
              <a:rPr lang="cs-CZ" sz="2800" dirty="0"/>
              <a:t> – kurz, za který se …………………….</a:t>
            </a:r>
          </a:p>
          <a:p>
            <a:pPr marL="423863" indent="-319088" algn="l" eaLnBrk="1">
              <a:spcAft>
                <a:spcPts val="1425"/>
              </a:spcAft>
              <a:buClrTx/>
              <a:buSzTx/>
              <a:buFontTx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endParaRPr lang="cs-CZ" sz="2400" b="1" u="sng" dirty="0"/>
          </a:p>
          <a:p>
            <a:pPr marL="423863" indent="-319088" algn="l" eaLnBrk="1">
              <a:spcAft>
                <a:spcPts val="1425"/>
              </a:spcAft>
              <a:buClrTx/>
              <a:buSzTx/>
              <a:buFontTx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endParaRPr lang="cs-CZ" sz="2400" b="1" u="sng" dirty="0"/>
          </a:p>
          <a:p>
            <a:pPr marL="423863" indent="-319088" algn="l" eaLnBrk="1">
              <a:spcAft>
                <a:spcPts val="1425"/>
              </a:spcAft>
              <a:buClrTx/>
              <a:buSzTx/>
              <a:buFontTx/>
              <a:buNone/>
              <a:tabLst>
                <a:tab pos="425450" algn="l"/>
                <a:tab pos="530225" algn="l"/>
                <a:tab pos="979488" algn="l"/>
                <a:tab pos="1428750" algn="l"/>
                <a:tab pos="1878013" algn="l"/>
                <a:tab pos="2327275" algn="l"/>
                <a:tab pos="2776538" algn="l"/>
                <a:tab pos="3225800" algn="l"/>
                <a:tab pos="3675063" algn="l"/>
                <a:tab pos="4124325" algn="l"/>
                <a:tab pos="4573588" algn="l"/>
                <a:tab pos="5022850" algn="l"/>
                <a:tab pos="5472113" algn="l"/>
                <a:tab pos="5921375" algn="l"/>
                <a:tab pos="6370638" algn="l"/>
                <a:tab pos="6819900" algn="l"/>
                <a:tab pos="7269163" algn="l"/>
                <a:tab pos="7718425" algn="l"/>
                <a:tab pos="8167688" algn="l"/>
                <a:tab pos="8616950" algn="l"/>
                <a:tab pos="9066213" algn="l"/>
              </a:tabLst>
              <a:defRPr/>
            </a:pPr>
            <a:endParaRPr lang="cs-CZ" sz="2400" b="1" u="sng" dirty="0"/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B8C13735-224A-1789-79C0-90BEB815C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D2BDDB27-17EC-E8AE-452B-BAF5472E146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446213" y="1800225"/>
            <a:ext cx="7773987" cy="5094288"/>
          </a:xfrm>
        </p:spPr>
        <p:txBody>
          <a:bodyPr tIns="28080" anchor="t"/>
          <a:lstStyle/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dirty="0"/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dirty="0"/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 dirty="0"/>
              <a:t>komitent –</a:t>
            </a:r>
            <a:r>
              <a:rPr lang="cs-CZ" sz="2600" dirty="0"/>
              <a:t> ten, kdo je majitelem (vlastníkem) CP</a:t>
            </a:r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 dirty="0"/>
              <a:t>emitent – </a:t>
            </a:r>
            <a:r>
              <a:rPr lang="cs-CZ" sz="2600" dirty="0"/>
              <a:t>ten, kdo CP vydal</a:t>
            </a:r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dirty="0"/>
              <a:t>                    např. stát, podnik, banka, jednotlivec</a:t>
            </a:r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 dirty="0"/>
              <a:t>nominální hodnota CP –</a:t>
            </a:r>
            <a:r>
              <a:rPr lang="cs-CZ" sz="2600" dirty="0"/>
              <a:t> hodnota, kterou CP představuje</a:t>
            </a:r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b="1" dirty="0"/>
              <a:t>tržní hodnota</a:t>
            </a:r>
            <a:r>
              <a:rPr lang="cs-CZ" sz="2600" dirty="0"/>
              <a:t> – kurz, za který se obchodují</a:t>
            </a:r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b="1" u="sng" dirty="0"/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b="1" u="sng" dirty="0"/>
          </a:p>
          <a:p>
            <a:pPr marL="342900" indent="-342900" algn="l" eaLnBrk="1">
              <a:lnSpc>
                <a:spcPct val="73000"/>
              </a:lnSpc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b="1" u="sng" dirty="0"/>
          </a:p>
        </p:txBody>
      </p:sp>
      <p:pic>
        <p:nvPicPr>
          <p:cNvPr id="6147" name="Picture 2">
            <a:extLst>
              <a:ext uri="{FF2B5EF4-FFF2-40B4-BE49-F238E27FC236}">
                <a16:creationId xmlns:a16="http://schemas.microsoft.com/office/drawing/2014/main" id="{D6C5DEC2-E4E0-7488-4FAA-276C3AAE9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720725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8" name="Picture 3">
            <a:extLst>
              <a:ext uri="{FF2B5EF4-FFF2-40B4-BE49-F238E27FC236}">
                <a16:creationId xmlns:a16="http://schemas.microsoft.com/office/drawing/2014/main" id="{83570580-53CF-AA02-1DFE-3FBE0F114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32D8F3BE-66E3-9DCB-AC80-56D0DCEC7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900113"/>
            <a:ext cx="9067800" cy="1169987"/>
          </a:xfrm>
        </p:spPr>
        <p:txBody>
          <a:bodyPr/>
          <a:lstStyle/>
          <a:p>
            <a:pPr algn="l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3200" b="1"/>
              <a:t>         </a:t>
            </a:r>
            <a:r>
              <a:rPr lang="cs-CZ" altLang="cs-CZ" sz="3200" b="1" u="sng"/>
              <a:t>Podoby cenných papírů: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6465C8E-AAA3-E9CA-E176-0F5157A3A1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39863" y="2339975"/>
            <a:ext cx="9067800" cy="4924425"/>
          </a:xfrm>
        </p:spPr>
        <p:txBody>
          <a:bodyPr/>
          <a:lstStyle/>
          <a:p>
            <a:pPr marL="679450" indent="-679450" eaLnBrk="1">
              <a:buFont typeface="Times New Roman" panose="02020603050405020304" pitchFamily="18" charset="0"/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cs-CZ" altLang="cs-CZ" sz="2600" b="1"/>
              <a:t>listinná</a:t>
            </a:r>
            <a:r>
              <a:rPr lang="cs-CZ" altLang="cs-CZ" sz="2600"/>
              <a:t> (papírová) – vydaná:</a:t>
            </a:r>
          </a:p>
          <a:p>
            <a:pPr marL="679450" indent="-679450" eaLnBrk="1">
              <a:buClrTx/>
              <a:buSzTx/>
              <a:buFontTx/>
              <a:buNone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cs-CZ" altLang="cs-CZ" sz="2600"/>
              <a:t>        na majitele (doručitele) nebo na jméno</a:t>
            </a:r>
          </a:p>
          <a:p>
            <a:pPr marL="679450" indent="-679450" eaLnBrk="1">
              <a:buFont typeface="Times New Roman" panose="02020603050405020304" pitchFamily="18" charset="0"/>
              <a:buChar char="•"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cs-CZ" altLang="cs-CZ" sz="2600" b="1"/>
              <a:t>zaknihovaná </a:t>
            </a:r>
            <a:r>
              <a:rPr lang="cs-CZ" altLang="cs-CZ" sz="2600"/>
              <a:t>(elektronická)</a:t>
            </a:r>
          </a:p>
          <a:p>
            <a:pPr marL="679450" indent="-679450" eaLnBrk="1">
              <a:buClrTx/>
              <a:buSzTx/>
              <a:buFontTx/>
              <a:buNone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cs-CZ" altLang="cs-CZ" sz="2600"/>
              <a:t>        účet v Centrálním depozitáři CP</a:t>
            </a:r>
          </a:p>
          <a:p>
            <a:pPr marL="679450" indent="-679450" eaLnBrk="1">
              <a:buClrTx/>
              <a:buSzTx/>
              <a:buFontTx/>
              <a:buNone/>
              <a:tabLst>
                <a:tab pos="6794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cs-CZ" altLang="cs-CZ" sz="2600"/>
              <a:t>        </a:t>
            </a:r>
          </a:p>
        </p:txBody>
      </p:sp>
      <p:pic>
        <p:nvPicPr>
          <p:cNvPr id="7172" name="Picture 3">
            <a:extLst>
              <a:ext uri="{FF2B5EF4-FFF2-40B4-BE49-F238E27FC236}">
                <a16:creationId xmlns:a16="http://schemas.microsoft.com/office/drawing/2014/main" id="{1B3A1A57-6C4F-809C-3D4A-2D20740E9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9EEC83C1-0B0F-BDDB-7D83-28552F9C6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</p:spPr>
        <p:txBody>
          <a:bodyPr tIns="28080"/>
          <a:lstStyle/>
          <a:p>
            <a:pPr algn="l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3200" b="1"/>
              <a:t>    </a:t>
            </a:r>
            <a:r>
              <a:rPr lang="cs-CZ" altLang="cs-CZ" sz="3200" b="1" u="sng"/>
              <a:t>DRUHY CENNÝCH PAPÍRŮ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2FF199E-7263-23C0-FAC0-9CCA47B47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9650" y="1476375"/>
            <a:ext cx="9070975" cy="6400800"/>
          </a:xfrm>
        </p:spPr>
        <p:txBody>
          <a:bodyPr tIns="21240"/>
          <a:lstStyle/>
          <a:p>
            <a:pPr marL="423863" indent="-319088" eaLnBrk="1">
              <a:buSzPct val="45000"/>
              <a:buFont typeface="Wingdings" pitchFamily="2" charset="2"/>
              <a:buChar char=""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základní cenný papír – </a:t>
            </a:r>
            <a:r>
              <a:rPr lang="cs-CZ" altLang="cs-CZ" sz="2600" b="1" u="sng"/>
              <a:t>bankovka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 b="1"/>
              <a:t>                                   </a:t>
            </a:r>
            <a:r>
              <a:rPr lang="cs-CZ" altLang="cs-CZ" sz="2600"/>
              <a:t> (bezúročný CP </a:t>
            </a:r>
            <a:r>
              <a:rPr lang="cs-CZ" altLang="cs-CZ" sz="2600">
                <a:cs typeface="Arial" panose="020B0604020202020204" pitchFamily="34" charset="0"/>
              </a:rPr>
              <a:t>→ platidlo</a:t>
            </a:r>
            <a:r>
              <a:rPr lang="cs-CZ" altLang="cs-CZ" sz="2600"/>
              <a:t>)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 u="sng"/>
              <a:t>další druhy</a:t>
            </a:r>
            <a:r>
              <a:rPr lang="cs-CZ" altLang="cs-CZ" sz="2600"/>
              <a:t>: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 b="1">
                <a:solidFill>
                  <a:srgbClr val="000080"/>
                </a:solidFill>
              </a:rPr>
              <a:t>1.  AKCIE 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- podíl na majetku akciové společnosti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- typy: kmenové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           zaměstnanecké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           prioritní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4400" b="1">
                <a:solidFill>
                  <a:srgbClr val="FF0000"/>
                </a:solidFill>
              </a:rPr>
              <a:t>??? </a:t>
            </a:r>
            <a:r>
              <a:rPr lang="cs-CZ" altLang="cs-CZ" sz="2600">
                <a:solidFill>
                  <a:srgbClr val="FF0000"/>
                </a:solidFill>
              </a:rPr>
              <a:t>PROČ kupovat akcie?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r>
              <a:rPr lang="cs-CZ" altLang="cs-CZ" sz="2600"/>
              <a:t> </a:t>
            </a:r>
          </a:p>
          <a:p>
            <a:pPr marL="423863" indent="-319088" eaLnBrk="1">
              <a:buClrTx/>
              <a:buSzTx/>
              <a:buFontTx/>
              <a:buNone/>
              <a:tabLst>
                <a:tab pos="423863" algn="l"/>
                <a:tab pos="528638" algn="l"/>
                <a:tab pos="977900" algn="l"/>
                <a:tab pos="1427163" algn="l"/>
                <a:tab pos="1876425" algn="l"/>
                <a:tab pos="2325688" algn="l"/>
                <a:tab pos="2774950" algn="l"/>
                <a:tab pos="3224213" algn="l"/>
                <a:tab pos="3673475" algn="l"/>
                <a:tab pos="4122738" algn="l"/>
                <a:tab pos="4572000" algn="l"/>
                <a:tab pos="5021263" algn="l"/>
                <a:tab pos="5470525" algn="l"/>
                <a:tab pos="5919788" algn="l"/>
                <a:tab pos="6369050" algn="l"/>
                <a:tab pos="6818313" algn="l"/>
                <a:tab pos="7267575" algn="l"/>
                <a:tab pos="7716838" algn="l"/>
                <a:tab pos="8166100" algn="l"/>
                <a:tab pos="8615363" algn="l"/>
                <a:tab pos="9064625" algn="l"/>
              </a:tabLst>
            </a:pPr>
            <a:endParaRPr lang="cs-CZ" altLang="cs-CZ" sz="2600"/>
          </a:p>
        </p:txBody>
      </p:sp>
      <p:pic>
        <p:nvPicPr>
          <p:cNvPr id="8196" name="Picture 3">
            <a:extLst>
              <a:ext uri="{FF2B5EF4-FFF2-40B4-BE49-F238E27FC236}">
                <a16:creationId xmlns:a16="http://schemas.microsoft.com/office/drawing/2014/main" id="{1355D436-4E26-1B55-1748-C1F8D4C56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A134C04C-1D9A-9554-C79F-55E844197FE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190625" y="1619250"/>
            <a:ext cx="9069388" cy="5040313"/>
          </a:xfrm>
        </p:spPr>
        <p:txBody>
          <a:bodyPr tIns="28080" anchor="t"/>
          <a:lstStyle/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dirty="0">
                <a:solidFill>
                  <a:srgbClr val="FF0000"/>
                </a:solidFill>
              </a:rPr>
              <a:t>         </a:t>
            </a:r>
            <a:r>
              <a:rPr lang="cs-CZ" sz="2600" b="1" dirty="0">
                <a:solidFill>
                  <a:srgbClr val="FF0000"/>
                </a:solidFill>
              </a:rPr>
              <a:t>PROČ kupovat akcie?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dirty="0">
              <a:solidFill>
                <a:srgbClr val="FF0000"/>
              </a:solidFill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600" dirty="0"/>
              <a:t> -</a:t>
            </a:r>
            <a:r>
              <a:rPr lang="cs-CZ" sz="2800" dirty="0"/>
              <a:t> právo podílet se na řízení a.s.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- právo účastnit se valné hromady společnosti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- právo hlasovat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 - právo na podíl ze zisku = </a:t>
            </a:r>
            <a:r>
              <a:rPr lang="cs-CZ" sz="2800" b="1" dirty="0"/>
              <a:t>dividendy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/>
              <a:t> </a:t>
            </a:r>
            <a:r>
              <a:rPr lang="cs-CZ" sz="2800" dirty="0"/>
              <a:t>- právo na podíl na likvidačním zůstatku</a:t>
            </a:r>
          </a:p>
        </p:txBody>
      </p:sp>
      <p:pic>
        <p:nvPicPr>
          <p:cNvPr id="9219" name="Picture 2">
            <a:extLst>
              <a:ext uri="{FF2B5EF4-FFF2-40B4-BE49-F238E27FC236}">
                <a16:creationId xmlns:a16="http://schemas.microsoft.com/office/drawing/2014/main" id="{15A11851-DEA2-5BA2-0F8C-120C3B014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0113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0" name="Picture 3">
            <a:extLst>
              <a:ext uri="{FF2B5EF4-FFF2-40B4-BE49-F238E27FC236}">
                <a16:creationId xmlns:a16="http://schemas.microsoft.com/office/drawing/2014/main" id="{B75E69A4-B1B8-B186-D299-ED5425443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A9254418-6458-7188-5158-289DCCE8EED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189038" y="1619250"/>
            <a:ext cx="9070975" cy="5580063"/>
          </a:xfrm>
        </p:spPr>
        <p:txBody>
          <a:bodyPr tIns="21240" anchor="t"/>
          <a:lstStyle/>
          <a:p>
            <a:pPr marL="514350" indent="-514350" algn="l" eaLnBrk="1">
              <a:spcAft>
                <a:spcPts val="1425"/>
              </a:spcAft>
              <a:buFont typeface="Times New Roman" pitchFamily="16" charset="0"/>
              <a:buAutoNum type="arabicPeriod" startAt="2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000080"/>
                </a:solidFill>
              </a:rPr>
              <a:t>PODÍLOVÉ LISTY</a:t>
            </a:r>
          </a:p>
          <a:p>
            <a:pPr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b="1" dirty="0">
              <a:solidFill>
                <a:srgbClr val="000080"/>
              </a:solidFill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podíl na majetku podílového fondu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/>
              <a:t>- peníze vložené na účet investiční společnosti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dirty="0">
                <a:cs typeface="Arial" charset="0"/>
              </a:rPr>
              <a:t>→ připsání podílových listů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800" dirty="0">
              <a:solidFill>
                <a:srgbClr val="FF0000"/>
              </a:solidFill>
              <a:cs typeface="Arial" charset="0"/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2800" b="1" dirty="0">
                <a:solidFill>
                  <a:srgbClr val="FF0000"/>
                </a:solidFill>
                <a:cs typeface="Arial" charset="0"/>
              </a:rPr>
              <a:t>??? PROČ kupovat podílové listy?</a:t>
            </a:r>
            <a:r>
              <a:rPr lang="cs-CZ" sz="2800" b="1" dirty="0">
                <a:cs typeface="Arial" charset="0"/>
              </a:rPr>
              <a:t> </a:t>
            </a: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dirty="0">
              <a:cs typeface="Arial" charset="0"/>
            </a:endParaRPr>
          </a:p>
          <a:p>
            <a:pPr marL="342900" indent="-342900" algn="l" eaLnBrk="1">
              <a:spcAft>
                <a:spcPts val="1425"/>
              </a:spcAft>
              <a:buFont typeface="Times New Roman" pitchFamily="16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cs-CZ" sz="2600" dirty="0">
              <a:cs typeface="Arial" charset="0"/>
            </a:endParaRPr>
          </a:p>
        </p:txBody>
      </p:sp>
      <p:pic>
        <p:nvPicPr>
          <p:cNvPr id="10243" name="Picture 2">
            <a:extLst>
              <a:ext uri="{FF2B5EF4-FFF2-40B4-BE49-F238E27FC236}">
                <a16:creationId xmlns:a16="http://schemas.microsoft.com/office/drawing/2014/main" id="{35C395E0-CF9C-886C-F03F-765428852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0763" y="5759450"/>
            <a:ext cx="1258887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865</Words>
  <Application>Microsoft Macintosh PowerPoint</Application>
  <PresentationFormat>Vlastní</PresentationFormat>
  <Paragraphs>180</Paragraphs>
  <Slides>19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MS Gothic</vt:lpstr>
      <vt:lpstr>Times New Roman</vt:lpstr>
      <vt:lpstr>Arial Unicode MS</vt:lpstr>
      <vt:lpstr>Wingdings</vt:lpstr>
      <vt:lpstr>Motiv systému Office</vt:lpstr>
      <vt:lpstr>Prezentace aplikace PowerPoint</vt:lpstr>
      <vt:lpstr>      CENNÉ PAPÍRY</vt:lpstr>
      <vt:lpstr>      CENNÉ PAPÍRY</vt:lpstr>
      <vt:lpstr>Prezentace aplikace PowerPoint</vt:lpstr>
      <vt:lpstr>Prezentace aplikace PowerPoint</vt:lpstr>
      <vt:lpstr>         Podoby cenných papírů:</vt:lpstr>
      <vt:lpstr>    DRUHY CENNÝCH PAPÍRŮ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Eliška Kolářová</cp:lastModifiedBy>
  <cp:revision>12</cp:revision>
  <cp:lastPrinted>1601-01-01T00:00:00Z</cp:lastPrinted>
  <dcterms:created xsi:type="dcterms:W3CDTF">2012-10-28T10:50:21Z</dcterms:created>
  <dcterms:modified xsi:type="dcterms:W3CDTF">2025-10-08T09:28:49Z</dcterms:modified>
</cp:coreProperties>
</file>