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534778-5FF0-4470-95F2-16C898429331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06131F-D66B-4EDD-B65C-A62DA54A9E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696464"/>
                </a:solidFill>
                <a:latin typeface="Arial" charset="0"/>
                <a:cs typeface="Arial" charset="0"/>
              </a:rPr>
              <a:t>Výukový materiál vytvořený v rámci projektu „EU peníze školám“</a:t>
            </a:r>
            <a:endParaRPr lang="cs-CZ" sz="18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580" y="1268761"/>
            <a:ext cx="6095239" cy="936104"/>
          </a:xfrm>
        </p:spPr>
      </p:pic>
      <p:sp>
        <p:nvSpPr>
          <p:cNvPr id="5" name="Obdélník 4"/>
          <p:cNvSpPr/>
          <p:nvPr/>
        </p:nvSpPr>
        <p:spPr>
          <a:xfrm>
            <a:off x="755576" y="2492896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Škola: Střední škola právní – </a:t>
            </a:r>
            <a:r>
              <a:rPr lang="cs-CZ" dirty="0" err="1" smtClean="0">
                <a:solidFill>
                  <a:srgbClr val="000000"/>
                </a:solidFill>
              </a:rPr>
              <a:t>Právní</a:t>
            </a:r>
            <a:r>
              <a:rPr lang="cs-CZ" dirty="0" smtClean="0">
                <a:solidFill>
                  <a:srgbClr val="000000"/>
                </a:solidFill>
              </a:rPr>
              <a:t> akademie, s.r.o.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Typ šablony: III/2 Inovace a zkvalitnění výuky prostřednictvím ICT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Projekt: CZ.1.07/1.5.00/34.0236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Tematická oblast: Bankovnictví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Autor: Ing. Iveta </a:t>
            </a:r>
            <a:r>
              <a:rPr lang="cs-CZ" dirty="0" err="1" smtClean="0">
                <a:solidFill>
                  <a:srgbClr val="000000"/>
                </a:solidFill>
              </a:rPr>
              <a:t>Kubistová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Téma: Bankovní účty a vklady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Číslo materiálu</a:t>
            </a:r>
            <a:r>
              <a:rPr lang="cs-CZ" smtClean="0">
                <a:solidFill>
                  <a:srgbClr val="000000"/>
                </a:solidFill>
              </a:rPr>
              <a:t>: </a:t>
            </a:r>
            <a:r>
              <a:rPr lang="cs-CZ" smtClean="0">
                <a:solidFill>
                  <a:srgbClr val="000000"/>
                </a:solidFill>
              </a:rPr>
              <a:t>VY_32_INOVACE_EB_14_BANKOVNI UCTY A VKLADY 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Datum tvorby: 11.04.2013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Klíčová slova: vklad, účet, vkladní knížka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Anotace: Prezentace určena vysvětlení a procvičení tématiky bankovních účtů a vkladů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účty a vklady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lvl="3" indent="-457200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vkladní knížky </a:t>
            </a:r>
          </a:p>
          <a:p>
            <a:pPr lvl="0">
              <a:buFont typeface="Wingdings" pitchFamily="2" charset="2"/>
              <a:buChar char="§"/>
            </a:pPr>
            <a:r>
              <a:rPr lang="cs-CZ" b="1" dirty="0" smtClean="0"/>
              <a:t>slouží k ukládání, výběru peněz</a:t>
            </a:r>
          </a:p>
          <a:p>
            <a:pPr lvl="0">
              <a:buFont typeface="Wingdings" pitchFamily="2" charset="2"/>
              <a:buChar char="§"/>
            </a:pPr>
            <a:r>
              <a:rPr lang="cs-CZ" b="1" dirty="0" smtClean="0"/>
              <a:t>mohou být: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 smtClean="0"/>
              <a:t>VK </a:t>
            </a:r>
            <a:r>
              <a:rPr lang="cs-CZ" b="1" dirty="0" smtClean="0">
                <a:solidFill>
                  <a:srgbClr val="00B050"/>
                </a:solidFill>
              </a:rPr>
              <a:t>s výpovědní lhůtou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 smtClean="0"/>
              <a:t>VK </a:t>
            </a:r>
            <a:r>
              <a:rPr lang="cs-CZ" b="1" dirty="0" smtClean="0">
                <a:solidFill>
                  <a:srgbClr val="00B050"/>
                </a:solidFill>
              </a:rPr>
              <a:t>bez výpovědní lhůty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běžné účty</a:t>
            </a:r>
          </a:p>
          <a:p>
            <a:pPr lvl="0">
              <a:buFont typeface="Wingdings" pitchFamily="2" charset="2"/>
              <a:buChar char="§"/>
            </a:pPr>
            <a:r>
              <a:rPr lang="cs-CZ" b="1" dirty="0" smtClean="0"/>
              <a:t>zakládají se </a:t>
            </a:r>
            <a:r>
              <a:rPr lang="cs-CZ" b="1" dirty="0" smtClean="0">
                <a:solidFill>
                  <a:srgbClr val="00B050"/>
                </a:solidFill>
              </a:rPr>
              <a:t>písemnou smlouvou </a:t>
            </a:r>
            <a:r>
              <a:rPr lang="cs-CZ" b="1" dirty="0" smtClean="0"/>
              <a:t>v Kč nebo cizí měně</a:t>
            </a:r>
          </a:p>
          <a:p>
            <a:pPr lvl="0">
              <a:buFont typeface="Wingdings" pitchFamily="2" charset="2"/>
              <a:buChar char="§"/>
            </a:pPr>
            <a:r>
              <a:rPr lang="cs-CZ" b="1" dirty="0" smtClean="0"/>
              <a:t>lze je využít ke</a:t>
            </a:r>
            <a:r>
              <a:rPr lang="cs-CZ" b="1" dirty="0" smtClean="0">
                <a:solidFill>
                  <a:srgbClr val="00B050"/>
                </a:solidFill>
              </a:rPr>
              <a:t> spoření</a:t>
            </a:r>
          </a:p>
          <a:p>
            <a:pPr lvl="0">
              <a:buFont typeface="Wingdings" pitchFamily="2" charset="2"/>
              <a:buChar char="§"/>
            </a:pPr>
            <a:r>
              <a:rPr lang="cs-CZ" b="1" dirty="0" smtClean="0"/>
              <a:t>používají se k </a:t>
            </a:r>
            <a:r>
              <a:rPr lang="cs-CZ" b="1" dirty="0" smtClean="0">
                <a:solidFill>
                  <a:srgbClr val="00B050"/>
                </a:solidFill>
              </a:rPr>
              <a:t>bezhotovostnímu platebnímu styku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 smtClean="0"/>
              <a:t>jednorázové platební příkazy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 smtClean="0"/>
              <a:t>na požádání se vydá platební karta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        termínovaný vklad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slouží na </a:t>
            </a:r>
            <a:r>
              <a:rPr lang="cs-CZ" b="1" dirty="0" smtClean="0"/>
              <a:t>uložení peněz na určitou dobu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dělí se na vklad:</a:t>
            </a:r>
          </a:p>
          <a:p>
            <a:pPr lvl="3">
              <a:buFont typeface="Wingdings" pitchFamily="2" charset="2"/>
              <a:buChar char="§"/>
            </a:pPr>
            <a:r>
              <a:rPr lang="cs-CZ" sz="3200" b="1" dirty="0" smtClean="0"/>
              <a:t>s pevným termínem </a:t>
            </a:r>
            <a:r>
              <a:rPr lang="cs-CZ" sz="3200" dirty="0" smtClean="0"/>
              <a:t>(měsíc, rok)</a:t>
            </a:r>
          </a:p>
          <a:p>
            <a:pPr lvl="3">
              <a:buFont typeface="Wingdings" pitchFamily="2" charset="2"/>
              <a:buChar char="§"/>
            </a:pPr>
            <a:r>
              <a:rPr lang="cs-CZ" sz="3200" b="1" dirty="0" smtClean="0"/>
              <a:t>s výpovědní lhůtou </a:t>
            </a:r>
            <a:r>
              <a:rPr lang="cs-CZ" sz="3200" dirty="0" smtClean="0"/>
              <a:t>(je třeba 1měsíc dopředu oznámit bance, že budeme částku vybírat)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 vkladové certifikáty (depozitní listy)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slouží ke </a:t>
            </a:r>
            <a:r>
              <a:rPr lang="cs-CZ" b="1" dirty="0" smtClean="0"/>
              <a:t>zhodnocení vkladů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uvedena hodnota, kterou ukládáme, délka vkladu a jméno vkladatele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potvrzení banky o přijatém vkladu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Kdo si může založit běžný účet?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Osoba starší 18 let, u nezletilých zákonný zástupce.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Musí se zakládat běžný účet písemně?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Ano.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 err="1" smtClean="0"/>
              <a:t>Klínský</a:t>
            </a:r>
            <a:r>
              <a:rPr lang="cs-CZ" sz="2400" dirty="0" smtClean="0"/>
              <a:t>, </a:t>
            </a:r>
            <a:r>
              <a:rPr lang="cs-CZ" sz="2400" dirty="0" err="1" smtClean="0"/>
              <a:t>Münch</a:t>
            </a:r>
            <a:r>
              <a:rPr lang="cs-CZ" sz="2400" dirty="0" smtClean="0"/>
              <a:t>, Chromá : Ekonomika, Ekonomická a Finanční gramotnost pro střední školy, 2010, </a:t>
            </a:r>
            <a:r>
              <a:rPr lang="cs-CZ" sz="2400" dirty="0" err="1" smtClean="0"/>
              <a:t>Eduko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ISBN:  978-80- 87204-21-4      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Sojka, </a:t>
            </a:r>
            <a:r>
              <a:rPr lang="cs-CZ" sz="2400" dirty="0" err="1" smtClean="0"/>
              <a:t>Pudlák</a:t>
            </a:r>
            <a:r>
              <a:rPr lang="cs-CZ" sz="2400" dirty="0" smtClean="0"/>
              <a:t>. Ekonomie pro střední školy. 5.upr. vydání. Praha: Fortuna, 2009. </a:t>
            </a:r>
          </a:p>
          <a:p>
            <a:pPr>
              <a:buNone/>
            </a:pPr>
            <a:r>
              <a:rPr lang="cs-CZ" sz="2400" dirty="0" smtClean="0"/>
              <a:t>     ISBN 978-80-7373-013-0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225</Words>
  <Application>Microsoft Office PowerPoint</Application>
  <PresentationFormat>Předvádění na obrazovce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Výukový materiál vytvořený v rámci projektu „EU peníze školám“</vt:lpstr>
      <vt:lpstr>Bankovní účty a vklady</vt:lpstr>
      <vt:lpstr>Prezentace aplikace PowerPoint</vt:lpstr>
      <vt:lpstr>Prezentace aplikace PowerPoint</vt:lpstr>
      <vt:lpstr>Prezentace aplikace PowerPoint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Bankovní účty a vklady</dc:title>
  <dc:creator>iveta</dc:creator>
  <cp:lastModifiedBy>kabinet</cp:lastModifiedBy>
  <cp:revision>7</cp:revision>
  <dcterms:created xsi:type="dcterms:W3CDTF">2013-04-11T15:31:14Z</dcterms:created>
  <dcterms:modified xsi:type="dcterms:W3CDTF">2013-06-21T07:17:44Z</dcterms:modified>
</cp:coreProperties>
</file>