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FCBB-1F77-4A76-9A99-6C59BC811AA5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D8D70B-DFF2-47DF-A755-D929A57304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FCBB-1F77-4A76-9A99-6C59BC811AA5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D70B-DFF2-47DF-A755-D929A57304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FCBB-1F77-4A76-9A99-6C59BC811AA5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D70B-DFF2-47DF-A755-D929A57304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6AFCBB-1F77-4A76-9A99-6C59BC811AA5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BD8D70B-DFF2-47DF-A755-D929A57304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FCBB-1F77-4A76-9A99-6C59BC811AA5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D70B-DFF2-47DF-A755-D929A57304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FCBB-1F77-4A76-9A99-6C59BC811AA5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D70B-DFF2-47DF-A755-D929A57304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D70B-DFF2-47DF-A755-D929A57304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FCBB-1F77-4A76-9A99-6C59BC811AA5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FCBB-1F77-4A76-9A99-6C59BC811AA5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D70B-DFF2-47DF-A755-D929A57304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FCBB-1F77-4A76-9A99-6C59BC811AA5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D70B-DFF2-47DF-A755-D929A57304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6AFCBB-1F77-4A76-9A99-6C59BC811AA5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BD8D70B-DFF2-47DF-A755-D929A57304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FCBB-1F77-4A76-9A99-6C59BC811AA5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D8D70B-DFF2-47DF-A755-D929A57304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6AFCBB-1F77-4A76-9A99-6C59BC811AA5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BD8D70B-DFF2-47DF-A755-D929A57304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1507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Škola: Střední škola právní –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Právní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akademie, s.r.o.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Typ šablony: III/2 Inovace a zkvalitnění výuky prostřednictvím ICT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Projekt: CZ.1.07/1.5.00/34.0236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Tematická oblast: Bankovnictví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Autor: Ing. Iveta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Kubistová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Téma: Opakovací test úvěry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Číslo materiálu</a:t>
            </a:r>
            <a:r>
              <a:rPr lang="cs-CZ" smtClean="0">
                <a:latin typeface="Arial" pitchFamily="34" charset="0"/>
                <a:cs typeface="Arial" pitchFamily="34" charset="0"/>
              </a:rPr>
              <a:t>: </a:t>
            </a:r>
            <a:r>
              <a:rPr lang="cs-CZ" smtClean="0">
                <a:latin typeface="Arial" pitchFamily="34" charset="0"/>
                <a:cs typeface="Arial" pitchFamily="34" charset="0"/>
              </a:rPr>
              <a:t>VY_32_INOVACE_EB_19_OPAKOVACI TEST UVERY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Datum tvorby: 27.05.2013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Klíčová slova: úvěr, hypotéka, lombardní úvěr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Anotace: prezentace slouží k opakování učiva 3.ročníku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Výukový materiál vytvořený v rámci projektu „EU peníze školám“</a:t>
            </a:r>
            <a:endParaRPr lang="cs-CZ" sz="2400" dirty="0"/>
          </a:p>
        </p:txBody>
      </p:sp>
      <p:pic>
        <p:nvPicPr>
          <p:cNvPr id="4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43380" y="1340769"/>
            <a:ext cx="6095239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r>
              <a:rPr lang="cs-CZ" sz="3600" dirty="0" smtClean="0">
                <a:solidFill>
                  <a:srgbClr val="FFFF00"/>
                </a:solidFill>
              </a:rPr>
              <a:t>Na otázky testu odpovídejte ihned po přečtení zadání.</a:t>
            </a:r>
          </a:p>
          <a:p>
            <a:pPr>
              <a:buNone/>
            </a:pPr>
            <a:endParaRPr lang="cs-CZ" sz="36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cs-CZ" sz="3600" dirty="0" smtClean="0">
                <a:solidFill>
                  <a:srgbClr val="FFFF00"/>
                </a:solidFill>
              </a:rPr>
              <a:t>Tj.: otázka -&gt; odpověď</a:t>
            </a:r>
          </a:p>
          <a:p>
            <a:pPr>
              <a:buNone/>
            </a:pPr>
            <a:endParaRPr lang="cs-CZ" sz="36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cs-CZ" sz="3600" dirty="0" smtClean="0">
                <a:solidFill>
                  <a:srgbClr val="FFFF00"/>
                </a:solidFill>
              </a:rPr>
              <a:t>Hodně úspěchu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Opakovací test -úvěry</a:t>
            </a:r>
            <a:endParaRPr lang="cs-CZ" sz="44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 Definujte úvěr.</a:t>
            </a:r>
          </a:p>
          <a:p>
            <a:endParaRPr lang="cs-CZ" sz="3600" dirty="0" smtClean="0"/>
          </a:p>
          <a:p>
            <a:pPr>
              <a:buNone/>
            </a:pPr>
            <a:r>
              <a:rPr lang="cs-CZ" sz="3600" dirty="0" smtClean="0">
                <a:solidFill>
                  <a:srgbClr val="FFFF00"/>
                </a:solidFill>
              </a:rPr>
              <a:t>   =&gt; finanční částka, kterou banka poskytuje </a:t>
            </a:r>
            <a:r>
              <a:rPr lang="cs-CZ" sz="3600" smtClean="0">
                <a:solidFill>
                  <a:srgbClr val="FFFF00"/>
                </a:solidFill>
              </a:rPr>
              <a:t>klientům za </a:t>
            </a:r>
            <a:r>
              <a:rPr lang="cs-CZ" sz="3600" dirty="0" smtClean="0">
                <a:solidFill>
                  <a:srgbClr val="FFFF00"/>
                </a:solidFill>
              </a:rPr>
              <a:t>určitý poplatek (úrok).</a:t>
            </a:r>
            <a:endParaRPr lang="cs-CZ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Vyjmenujte základní principy poskytování úvěrů?</a:t>
            </a:r>
          </a:p>
          <a:p>
            <a:pPr>
              <a:buNone/>
            </a:pPr>
            <a:r>
              <a:rPr lang="cs-CZ" sz="2800" dirty="0" smtClean="0">
                <a:solidFill>
                  <a:srgbClr val="FFFF00"/>
                </a:solidFill>
              </a:rPr>
              <a:t>1.princip návratnosti úvěrů</a:t>
            </a:r>
          </a:p>
          <a:p>
            <a:pPr lvl="0">
              <a:buNone/>
            </a:pPr>
            <a:r>
              <a:rPr lang="cs-CZ" sz="2800" dirty="0" smtClean="0">
                <a:solidFill>
                  <a:srgbClr val="FFFF00"/>
                </a:solidFill>
              </a:rPr>
              <a:t>   </a:t>
            </a:r>
            <a:r>
              <a:rPr lang="cs-CZ" sz="2800" dirty="0" smtClean="0"/>
              <a:t>=&gt; schopnost dlužníka splatit úvěr ve sjednané lhůtě.</a:t>
            </a:r>
          </a:p>
          <a:p>
            <a:pPr lvl="0">
              <a:buNone/>
            </a:pPr>
            <a:r>
              <a:rPr lang="cs-CZ" sz="2800" dirty="0" smtClean="0">
                <a:solidFill>
                  <a:srgbClr val="FFFF00"/>
                </a:solidFill>
              </a:rPr>
              <a:t>2.výnosnost úvěrů</a:t>
            </a:r>
          </a:p>
          <a:p>
            <a:pPr lvl="0">
              <a:buNone/>
            </a:pPr>
            <a:r>
              <a:rPr lang="cs-CZ" sz="2800" dirty="0" smtClean="0">
                <a:solidFill>
                  <a:srgbClr val="FFFF00"/>
                </a:solidFill>
              </a:rPr>
              <a:t>   </a:t>
            </a:r>
            <a:r>
              <a:rPr lang="cs-CZ" sz="2800" dirty="0" smtClean="0"/>
              <a:t>=&gt;je dána výší úroků.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FFFF00"/>
                </a:solidFill>
              </a:rPr>
              <a:t>   úrok</a:t>
            </a:r>
            <a:r>
              <a:rPr lang="cs-CZ" sz="2800" dirty="0" smtClean="0">
                <a:solidFill>
                  <a:srgbClr val="FFFF00"/>
                </a:solidFill>
              </a:rPr>
              <a:t> =&gt; částka peněz, kterou dlužník platí za poskytnutí úvěru.</a:t>
            </a:r>
          </a:p>
          <a:p>
            <a:pPr lvl="0">
              <a:buNone/>
            </a:pPr>
            <a:r>
              <a:rPr lang="cs-CZ" sz="2800" dirty="0" smtClean="0">
                <a:solidFill>
                  <a:srgbClr val="FFFF00"/>
                </a:solidFill>
              </a:rPr>
              <a:t>    vypočítá se z dlužné částky podle úrokové míry</a:t>
            </a:r>
          </a:p>
          <a:p>
            <a:endParaRPr lang="cs-CZ" sz="36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Co je to lombardní úvěr?</a:t>
            </a:r>
          </a:p>
          <a:p>
            <a:pPr lvl="0">
              <a:buNone/>
            </a:pPr>
            <a:endParaRPr lang="cs-CZ" sz="3600" dirty="0" smtClean="0"/>
          </a:p>
          <a:p>
            <a:pPr lvl="0">
              <a:buNone/>
            </a:pPr>
            <a:r>
              <a:rPr lang="cs-CZ" sz="3600" dirty="0" smtClean="0">
                <a:solidFill>
                  <a:srgbClr val="FFFF00"/>
                </a:solidFill>
              </a:rPr>
              <a:t>   =&gt; krátkodobý úvěr, krytý movitou zástavou (obrazy, cenné papíry).</a:t>
            </a:r>
          </a:p>
          <a:p>
            <a:endParaRPr lang="cs-CZ" sz="36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200" dirty="0" smtClean="0">
                <a:solidFill>
                  <a:srgbClr val="FFFF00"/>
                </a:solidFill>
              </a:rPr>
              <a:t>   =&gt; jde o úvěr dlouhodobý, který je určený k financování bytových potřeb (ke koupi nemovitosti či na její výstavbu, rekonstrukci, modernizaci)</a:t>
            </a:r>
          </a:p>
          <a:p>
            <a:pPr lvl="0">
              <a:buNone/>
            </a:pPr>
            <a:endParaRPr lang="cs-CZ" sz="3200" dirty="0" smtClean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cs-CZ" sz="3200" dirty="0" smtClean="0">
                <a:solidFill>
                  <a:srgbClr val="FFFF00"/>
                </a:solidFill>
              </a:rPr>
              <a:t>   =&gt; jako zástava zde slouží nemovitost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b="1" dirty="0" smtClean="0"/>
              <a:t>Vysvětlete pojem hypotéční úvěr.</a:t>
            </a:r>
            <a:br>
              <a:rPr lang="cs-CZ" sz="4400" b="1" dirty="0" smtClean="0"/>
            </a:b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Vlastní zápisky autorky</a:t>
            </a:r>
          </a:p>
          <a:p>
            <a:r>
              <a:rPr lang="cs-CZ" dirty="0" err="1" smtClean="0"/>
              <a:t>Klínský</a:t>
            </a:r>
            <a:r>
              <a:rPr lang="cs-CZ" dirty="0" smtClean="0"/>
              <a:t>, </a:t>
            </a:r>
            <a:r>
              <a:rPr lang="cs-CZ" dirty="0" err="1" smtClean="0"/>
              <a:t>Münch</a:t>
            </a:r>
            <a:r>
              <a:rPr lang="cs-CZ" dirty="0" smtClean="0"/>
              <a:t>, Chromá : Ekonomika, Ekonomická a Finanční gramotnost pro střední školy, 2010, </a:t>
            </a:r>
            <a:r>
              <a:rPr lang="cs-CZ" dirty="0" err="1" smtClean="0"/>
              <a:t>Eduko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ISBN:  978-80- 87204-21-4 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</TotalTime>
  <Words>222</Words>
  <Application>Microsoft Office PowerPoint</Application>
  <PresentationFormat>Předvádění na obrazovce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Papír</vt:lpstr>
      <vt:lpstr>Výukový materiál vytvořený v rámci projektu „EU peníze školám“</vt:lpstr>
      <vt:lpstr>Prezentace aplikace PowerPoint</vt:lpstr>
      <vt:lpstr>Opakovací test -úvěry</vt:lpstr>
      <vt:lpstr>Prezentace aplikace PowerPoint</vt:lpstr>
      <vt:lpstr>Prezentace aplikace PowerPoint</vt:lpstr>
      <vt:lpstr>   Vysvětlete pojem hypotéční úvěr. </vt:lpstr>
      <vt:lpstr>Zdroje: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iveta</dc:creator>
  <cp:lastModifiedBy>kabinet</cp:lastModifiedBy>
  <cp:revision>8</cp:revision>
  <dcterms:created xsi:type="dcterms:W3CDTF">2013-05-27T08:45:20Z</dcterms:created>
  <dcterms:modified xsi:type="dcterms:W3CDTF">2013-06-21T07:22:52Z</dcterms:modified>
</cp:coreProperties>
</file>