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4B76F-BEA2-4D43-B625-0832D536E7E7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9425E-9F51-475F-B280-750BCB969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38723-EA6C-42C6-8E23-8312DCEFA5AB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7F462-35A5-4A5C-9C3D-376E187762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075E7-26E8-47B1-9F20-03F6E203987C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FB68-FA78-4B06-A0A6-7247101FFF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421AFF7-327E-46DB-BE4A-67D47096BABD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1E34C60-E689-4353-BE09-60E1139749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A38CB-E158-48C6-985C-0F9CAD12BBAE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38D42-A3FD-4160-A09C-3439A7F6EC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A754-55C9-43AD-9487-15A0173B55E7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83FE6-DF93-479F-9563-36FA6DB228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4A127-90E7-4B5D-ADBC-281FF492A329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4A73C-46F9-4611-80BA-D9ED05DF76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2E3C503-7894-4B18-9B3C-EC7A1EFC978A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C165C0A-3329-4517-8620-3873983D7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37F38-CE06-48ED-9CC6-03BA13C4A3FE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D0AEF-E039-4615-9637-4754E468D5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B2999BE-DA15-4942-9490-8CDE4CDF3A62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7445C7-7D86-4D36-8FED-AE58E28FA7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9D890F8-8859-47F0-A2DE-0319972EDE13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433E3E8-C587-4977-9713-2E66568F9B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1640C967-DB3A-4AEA-BE9A-12420ACCAED9}" type="datetimeFigureOut">
              <a:rPr lang="cs-CZ"/>
              <a:pPr>
                <a:defRPr/>
              </a:pPr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AE7EE0B-3CEF-4988-BED8-BB66121493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3" r:id="rId4"/>
    <p:sldLayoutId id="2147483742" r:id="rId5"/>
    <p:sldLayoutId id="2147483747" r:id="rId6"/>
    <p:sldLayoutId id="2147483741" r:id="rId7"/>
    <p:sldLayoutId id="2147483748" r:id="rId8"/>
    <p:sldLayoutId id="2147483749" r:id="rId9"/>
    <p:sldLayoutId id="2147483740" r:id="rId10"/>
    <p:sldLayoutId id="214748373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Nab%C3%ADdk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713"/>
            <a:ext cx="7772400" cy="10080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Výukový materiál vytvořený v rámci projektu „EU peníze školám“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960440"/>
          </a:xfrm>
        </p:spPr>
        <p:txBody>
          <a:bodyPr/>
          <a:lstStyle/>
          <a:p>
            <a:r>
              <a:rPr lang="cs-CZ" dirty="0" smtClean="0">
                <a:cs typeface="Arial" charset="0"/>
              </a:rPr>
              <a:t>Škola: Střední škola právní – Právní akademie, s.r.o.</a:t>
            </a:r>
          </a:p>
          <a:p>
            <a:r>
              <a:rPr lang="cs-CZ" dirty="0" smtClean="0">
                <a:cs typeface="Arial" charset="0"/>
              </a:rPr>
              <a:t>Typ šablony: III/2 Inovace a zkvalitnění výuky prostřednictvím ICT</a:t>
            </a:r>
          </a:p>
          <a:p>
            <a:r>
              <a:rPr lang="cs-CZ" dirty="0" smtClean="0">
                <a:cs typeface="Arial" charset="0"/>
              </a:rPr>
              <a:t>Projekt: CZ.1.07/1.5.00/34.0236</a:t>
            </a:r>
          </a:p>
          <a:p>
            <a:r>
              <a:rPr lang="cs-CZ" dirty="0" smtClean="0">
                <a:cs typeface="Arial" charset="0"/>
              </a:rPr>
              <a:t>Tematická oblast: Mikroekonomie</a:t>
            </a:r>
          </a:p>
          <a:p>
            <a:r>
              <a:rPr lang="cs-CZ" dirty="0" smtClean="0">
                <a:cs typeface="Arial" charset="0"/>
              </a:rPr>
              <a:t>Autor: Ing. Iveta </a:t>
            </a:r>
            <a:r>
              <a:rPr lang="cs-CZ" dirty="0" err="1" smtClean="0">
                <a:cs typeface="Arial" charset="0"/>
              </a:rPr>
              <a:t>Kubistová</a:t>
            </a:r>
            <a:endParaRPr lang="cs-CZ" dirty="0" smtClean="0">
              <a:cs typeface="Arial" charset="0"/>
            </a:endParaRPr>
          </a:p>
          <a:p>
            <a:r>
              <a:rPr lang="cs-CZ" dirty="0" smtClean="0">
                <a:cs typeface="Arial" charset="0"/>
              </a:rPr>
              <a:t>Téma: Nabídka</a:t>
            </a:r>
          </a:p>
          <a:p>
            <a:r>
              <a:rPr lang="cs-CZ" dirty="0" smtClean="0">
                <a:cs typeface="Arial" charset="0"/>
              </a:rPr>
              <a:t>Číslo materiálu: </a:t>
            </a:r>
            <a:r>
              <a:rPr lang="cs-CZ" dirty="0" smtClean="0"/>
              <a:t>VY_32_INOVACE_EK_04_</a:t>
            </a:r>
            <a:r>
              <a:rPr lang="cs-CZ" dirty="0" smtClean="0">
                <a:cs typeface="Arial" charset="0"/>
              </a:rPr>
              <a:t>nabidka</a:t>
            </a:r>
          </a:p>
          <a:p>
            <a:r>
              <a:rPr lang="cs-CZ" dirty="0" smtClean="0">
                <a:cs typeface="Arial" charset="0"/>
              </a:rPr>
              <a:t>Datum tvorby: </a:t>
            </a:r>
            <a:r>
              <a:rPr lang="cs-CZ" b="0" dirty="0" smtClean="0">
                <a:cs typeface="Arial" charset="0"/>
              </a:rPr>
              <a:t>03.</a:t>
            </a:r>
            <a:r>
              <a:rPr lang="cs-CZ" b="0" dirty="0" smtClean="0">
                <a:latin typeface="Arial" charset="0"/>
                <a:cs typeface="Arial" charset="0"/>
              </a:rPr>
              <a:t>1</a:t>
            </a:r>
            <a:r>
              <a:rPr lang="cs-CZ" b="0" dirty="0" smtClean="0">
                <a:cs typeface="Arial" charset="0"/>
              </a:rPr>
              <a:t>2.2013</a:t>
            </a:r>
          </a:p>
          <a:p>
            <a:r>
              <a:rPr lang="cs-CZ" dirty="0" smtClean="0">
                <a:cs typeface="Arial" charset="0"/>
              </a:rPr>
              <a:t>Klíčová slova: trh, nabídka, výrobce, zisk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Anotace: určeno k výkladu </a:t>
            </a:r>
            <a:r>
              <a:rPr lang="cs-CZ" smtClean="0">
                <a:latin typeface="Arial" charset="0"/>
                <a:cs typeface="Arial" charset="0"/>
              </a:rPr>
              <a:t>a procvičení </a:t>
            </a:r>
            <a:r>
              <a:rPr lang="cs-CZ" dirty="0" smtClean="0">
                <a:latin typeface="Arial" charset="0"/>
                <a:cs typeface="Arial" charset="0"/>
              </a:rPr>
              <a:t>učiva  2.roč. EKO</a:t>
            </a:r>
          </a:p>
          <a:p>
            <a:endParaRPr lang="cs-CZ" dirty="0" smtClean="0"/>
          </a:p>
        </p:txBody>
      </p:sp>
      <p:pic>
        <p:nvPicPr>
          <p:cNvPr id="13315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00213"/>
            <a:ext cx="6096000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NABÍDKA</a:t>
            </a:r>
            <a:endParaRPr lang="cs-CZ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4000" b="1" smtClean="0">
                <a:latin typeface="Arial" charset="0"/>
                <a:cs typeface="Arial" charset="0"/>
              </a:rPr>
              <a:t>Nabídka</a:t>
            </a:r>
          </a:p>
          <a:p>
            <a:r>
              <a:rPr lang="cs-CZ" sz="40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Definice</a:t>
            </a:r>
          </a:p>
          <a:p>
            <a:r>
              <a:rPr lang="cs-CZ" sz="4000" b="1" smtClean="0">
                <a:latin typeface="Arial" charset="0"/>
                <a:cs typeface="Arial" charset="0"/>
              </a:rPr>
              <a:t>Nabídka je takové množství zboží, které jsou </a:t>
            </a:r>
            <a:r>
              <a:rPr lang="cs-CZ" sz="4000" b="1" i="1" smtClean="0">
                <a:solidFill>
                  <a:srgbClr val="FF0000"/>
                </a:solidFill>
                <a:latin typeface="Arial" charset="0"/>
                <a:cs typeface="Arial" charset="0"/>
              </a:rPr>
              <a:t>výrobci</a:t>
            </a:r>
            <a:r>
              <a:rPr lang="cs-CZ" sz="4000" b="1" smtClean="0">
                <a:latin typeface="Arial" charset="0"/>
                <a:cs typeface="Arial" charset="0"/>
              </a:rPr>
              <a:t> </a:t>
            </a:r>
            <a:r>
              <a:rPr lang="cs-CZ" sz="4000" b="1" i="1" smtClean="0">
                <a:solidFill>
                  <a:srgbClr val="FF0000"/>
                </a:solidFill>
                <a:latin typeface="Arial" charset="0"/>
                <a:cs typeface="Arial" charset="0"/>
              </a:rPr>
              <a:t>ochotni dodat </a:t>
            </a:r>
            <a:r>
              <a:rPr lang="cs-CZ" sz="4000" b="1" smtClean="0">
                <a:latin typeface="Arial" charset="0"/>
                <a:cs typeface="Arial" charset="0"/>
              </a:rPr>
              <a:t>na trh za určitou cenu</a:t>
            </a:r>
          </a:p>
          <a:p>
            <a:pPr>
              <a:buFont typeface="Wingdings" pitchFamily="2" charset="2"/>
              <a:buNone/>
            </a:pPr>
            <a:r>
              <a:rPr lang="cs-CZ" sz="3200" smtClean="0"/>
              <a:t> 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Rozbor definice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sz="3200" b="1" dirty="0" smtClean="0">
                <a:latin typeface="Arial" charset="0"/>
                <a:cs typeface="Arial" charset="0"/>
              </a:rPr>
              <a:t>O uspokojování potřeb lidí se v tržní ekonomice starají 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firmy</a:t>
            </a:r>
          </a:p>
          <a:p>
            <a:r>
              <a:rPr lang="cs-CZ" sz="3200" b="1" dirty="0" smtClean="0">
                <a:latin typeface="Arial" charset="0"/>
                <a:cs typeface="Arial" charset="0"/>
              </a:rPr>
              <a:t>Chování firem na trhu nejvíce ovlivňuje 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zisk</a:t>
            </a:r>
            <a:r>
              <a:rPr lang="cs-CZ" sz="3200" b="1" dirty="0" smtClean="0">
                <a:latin typeface="Arial" charset="0"/>
                <a:cs typeface="Arial" charset="0"/>
              </a:rPr>
              <a:t> </a:t>
            </a:r>
            <a:r>
              <a:rPr lang="cs-CZ" sz="3200" b="1" dirty="0" smtClean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cs-CZ" sz="3200" b="1" dirty="0" smtClean="0">
                <a:latin typeface="Arial" charset="0"/>
                <a:cs typeface="Arial" charset="0"/>
              </a:rPr>
              <a:t> tzn. pro výrobce je výhodné vyrábět ten statek či službu, u kterého mají kladný 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rozdíl mezi tržní cenou a výrobními náklad</a:t>
            </a:r>
          </a:p>
          <a:p>
            <a:r>
              <a:rPr lang="cs-CZ" sz="3200" b="1" dirty="0" smtClean="0">
                <a:latin typeface="Arial" charset="0"/>
                <a:cs typeface="Arial" charset="0"/>
              </a:rPr>
              <a:t>Oproti  poptávkové křivce má křivka nabídky tvar stoupající – 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Proč?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</a:rPr>
              <a:t>ODPOVĚDI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Výrobci převádějí při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vyšší ceně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určitého produktu své výrobní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zdroje z jiných produktů 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na ten produkt, jehož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cena se zvýšila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sz="32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Do daného odvětví vstupují další </a:t>
            </a:r>
            <a:r>
              <a:rPr lang="cs-CZ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noví výrobci</a:t>
            </a:r>
            <a:r>
              <a:rPr lang="cs-CZ" sz="3200" b="1" dirty="0" smtClean="0">
                <a:latin typeface="Arial" pitchFamily="34" charset="0"/>
                <a:cs typeface="Arial" pitchFamily="34" charset="0"/>
              </a:rPr>
              <a:t>, např. ti, kteří mají vyšší náklady, ale při původní nižší ceně se jim nevyplatilo daný výrobek vyrábět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Zdroje a odkazy:</a:t>
            </a:r>
            <a:endParaRPr lang="cs-CZ" dirty="0"/>
          </a:p>
        </p:txBody>
      </p:sp>
      <p:sp>
        <p:nvSpPr>
          <p:cNvPr id="17410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Nabídka</a:t>
            </a:r>
            <a:endParaRPr lang="cs-CZ" dirty="0" smtClean="0"/>
          </a:p>
        </p:txBody>
      </p:sp>
      <p:sp>
        <p:nvSpPr>
          <p:cNvPr id="17411" name="Obdélník 3"/>
          <p:cNvSpPr>
            <a:spLocks noChangeArrowheads="1"/>
          </p:cNvSpPr>
          <p:nvPr/>
        </p:nvSpPr>
        <p:spPr bwMode="auto">
          <a:xfrm>
            <a:off x="900113" y="2420938"/>
            <a:ext cx="457200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Century Schoolbook" pitchFamily="18" charset="0"/>
              </a:rPr>
              <a:t>Nabídka: nabídka. In: </a:t>
            </a:r>
            <a:r>
              <a:rPr lang="cs-CZ" i="1" dirty="0" err="1">
                <a:latin typeface="Century Schoolbook" pitchFamily="18" charset="0"/>
              </a:rPr>
              <a:t>Wikipedia</a:t>
            </a:r>
            <a:r>
              <a:rPr lang="cs-CZ" i="1" dirty="0">
                <a:latin typeface="Century Schoolbook" pitchFamily="18" charset="0"/>
              </a:rPr>
              <a:t>: </a:t>
            </a:r>
            <a:r>
              <a:rPr lang="cs-CZ" i="1" dirty="0" err="1">
                <a:latin typeface="Century Schoolbook" pitchFamily="18" charset="0"/>
              </a:rPr>
              <a:t>the</a:t>
            </a:r>
            <a:r>
              <a:rPr lang="cs-CZ" i="1" dirty="0">
                <a:latin typeface="Century Schoolbook" pitchFamily="18" charset="0"/>
              </a:rPr>
              <a:t> free </a:t>
            </a:r>
            <a:r>
              <a:rPr lang="cs-CZ" i="1" dirty="0" err="1">
                <a:latin typeface="Century Schoolbook" pitchFamily="18" charset="0"/>
              </a:rPr>
              <a:t>encyclopedia</a:t>
            </a:r>
            <a:r>
              <a:rPr lang="cs-CZ" dirty="0">
                <a:latin typeface="Century Schoolbook" pitchFamily="18" charset="0"/>
              </a:rPr>
              <a:t> [online]. San Francisco (CA): </a:t>
            </a:r>
            <a:r>
              <a:rPr lang="cs-CZ" dirty="0" err="1">
                <a:latin typeface="Century Schoolbook" pitchFamily="18" charset="0"/>
              </a:rPr>
              <a:t>Wikimedia</a:t>
            </a:r>
            <a:r>
              <a:rPr lang="cs-CZ" dirty="0">
                <a:latin typeface="Century Schoolbook" pitchFamily="18" charset="0"/>
              </a:rPr>
              <a:t> </a:t>
            </a:r>
            <a:r>
              <a:rPr lang="cs-CZ" dirty="0" err="1">
                <a:latin typeface="Century Schoolbook" pitchFamily="18" charset="0"/>
              </a:rPr>
              <a:t>Foundation</a:t>
            </a:r>
            <a:r>
              <a:rPr lang="cs-CZ" dirty="0">
                <a:latin typeface="Century Schoolbook" pitchFamily="18" charset="0"/>
              </a:rPr>
              <a:t>, 2001- [cit. 2013-01-03]. Dostupné z: </a:t>
            </a:r>
            <a:r>
              <a:rPr lang="cs-CZ" dirty="0">
                <a:latin typeface="Century Schoolbook" pitchFamily="18" charset="0"/>
                <a:hlinkClick r:id="rId2"/>
              </a:rPr>
              <a:t>http://</a:t>
            </a:r>
            <a:r>
              <a:rPr lang="cs-CZ" dirty="0" smtClean="0">
                <a:latin typeface="Century Schoolbook" pitchFamily="18" charset="0"/>
                <a:hlinkClick r:id="rId2"/>
              </a:rPr>
              <a:t>cs.wikipedia.org/wiki/Nab%C3%ADdka</a:t>
            </a:r>
            <a:endParaRPr lang="cs-CZ" dirty="0" smtClean="0">
              <a:latin typeface="Century Schoolbook" pitchFamily="18" charset="0"/>
            </a:endParaRPr>
          </a:p>
          <a:p>
            <a:endParaRPr lang="cs-CZ" dirty="0" smtClean="0">
              <a:latin typeface="Century Schoolbook" pitchFamily="18" charset="0"/>
            </a:endParaRPr>
          </a:p>
          <a:p>
            <a:pPr eaLnBrk="1" hangingPunct="1"/>
            <a:r>
              <a:rPr lang="cs-CZ" dirty="0"/>
              <a:t>Sojka, </a:t>
            </a:r>
            <a:r>
              <a:rPr lang="cs-CZ" dirty="0" err="1"/>
              <a:t>Pudlák</a:t>
            </a:r>
            <a:r>
              <a:rPr lang="cs-CZ" dirty="0"/>
              <a:t>. Ekonomie pro střední školy. 5.upr. vydání. Praha: Fortuna, 2009. </a:t>
            </a:r>
          </a:p>
          <a:p>
            <a:pPr eaLnBrk="1" hangingPunct="1"/>
            <a:r>
              <a:rPr lang="cs-CZ" dirty="0"/>
              <a:t>ISBN 978-80-7373-013-0</a:t>
            </a:r>
          </a:p>
          <a:p>
            <a:endParaRPr lang="cs-CZ" dirty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176</Words>
  <Application>Microsoft Office PowerPoint</Application>
  <PresentationFormat>Předvádění na obrazovce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Arkýř</vt:lpstr>
      <vt:lpstr>Výukový materiál vytvořený v rámci projektu „EU peníze školám“</vt:lpstr>
      <vt:lpstr>NABÍDKA</vt:lpstr>
      <vt:lpstr>Rozbor definice </vt:lpstr>
      <vt:lpstr>ODPOVĚDI</vt:lpstr>
      <vt:lpstr>Zdroje a odkazy: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vytvořený v rámci projektu „EU peníze školám“</dc:title>
  <dc:creator>iveta</dc:creator>
  <cp:lastModifiedBy>kabinet</cp:lastModifiedBy>
  <cp:revision>13</cp:revision>
  <dcterms:created xsi:type="dcterms:W3CDTF">2013-01-03T14:22:35Z</dcterms:created>
  <dcterms:modified xsi:type="dcterms:W3CDTF">2013-02-22T06:14:56Z</dcterms:modified>
</cp:coreProperties>
</file>