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28F01DA-261A-4EAD-92C3-A41C194EC46D}" type="datetimeFigureOut">
              <a:rPr lang="cs-CZ" smtClean="0"/>
              <a:pPr/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8E51443-D1A5-4ECD-945E-570B88488E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Nab%C3%ADdk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Výukový materiál vytvořený v rámci projektu „EU peníze </a:t>
            </a:r>
            <a:r>
              <a:rPr lang="cs-CZ" sz="2000" dirty="0" smtClean="0"/>
              <a:t>školám“</a:t>
            </a:r>
            <a:endParaRPr lang="cs-CZ" sz="2000" dirty="0"/>
          </a:p>
        </p:txBody>
      </p:sp>
      <p:pic>
        <p:nvPicPr>
          <p:cNvPr id="4" name="obrázek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6124" y="1628800"/>
            <a:ext cx="6095239" cy="936104"/>
          </a:xfrm>
        </p:spPr>
      </p:pic>
      <p:sp>
        <p:nvSpPr>
          <p:cNvPr id="6" name="Obdélník 5"/>
          <p:cNvSpPr/>
          <p:nvPr/>
        </p:nvSpPr>
        <p:spPr>
          <a:xfrm>
            <a:off x="683568" y="1582341"/>
            <a:ext cx="6174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Škola</a:t>
            </a:r>
            <a:r>
              <a:rPr lang="cs-CZ" dirty="0"/>
              <a:t>: Střední škola právní – Právní akademie, s.r.o.</a:t>
            </a:r>
          </a:p>
          <a:p>
            <a:r>
              <a:rPr lang="cs-CZ" dirty="0"/>
              <a:t>Typ šablony: III/2 Inovace a zkvalitnění výuky prostřednictvím ICT</a:t>
            </a:r>
          </a:p>
          <a:p>
            <a:r>
              <a:rPr lang="cs-CZ" dirty="0"/>
              <a:t>Projekt: CZ.1.07/1.5.00/34.0236</a:t>
            </a:r>
          </a:p>
          <a:p>
            <a:r>
              <a:rPr lang="cs-CZ" dirty="0"/>
              <a:t>Tematická oblast: Mikroekonomie</a:t>
            </a:r>
          </a:p>
          <a:p>
            <a:r>
              <a:rPr lang="cs-CZ" dirty="0"/>
              <a:t>Autor: Ing. Iveta </a:t>
            </a:r>
            <a:r>
              <a:rPr lang="cs-CZ" dirty="0" err="1"/>
              <a:t>Kubistová</a:t>
            </a:r>
            <a:endParaRPr lang="cs-CZ" dirty="0"/>
          </a:p>
          <a:p>
            <a:r>
              <a:rPr lang="cs-CZ" dirty="0"/>
              <a:t>Téma: </a:t>
            </a:r>
            <a:r>
              <a:rPr lang="cs-CZ" dirty="0" smtClean="0"/>
              <a:t>Faktory ovlivňující nabídku</a:t>
            </a:r>
            <a:endParaRPr lang="cs-CZ" dirty="0"/>
          </a:p>
          <a:p>
            <a:r>
              <a:rPr lang="cs-CZ" dirty="0"/>
              <a:t>Číslo materiálu: </a:t>
            </a:r>
            <a:r>
              <a:rPr lang="cs-CZ" dirty="0" smtClean="0"/>
              <a:t>VY_32_INOVACE_EK_14_faktory </a:t>
            </a:r>
            <a:r>
              <a:rPr lang="cs-CZ" dirty="0" err="1" smtClean="0"/>
              <a:t>ovlivnujici</a:t>
            </a:r>
            <a:r>
              <a:rPr lang="cs-CZ" dirty="0" smtClean="0"/>
              <a:t> </a:t>
            </a:r>
            <a:r>
              <a:rPr lang="cs-CZ" dirty="0" err="1" smtClean="0"/>
              <a:t>nabidku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Datum tvorby: </a:t>
            </a:r>
            <a:r>
              <a:rPr lang="cs-CZ" dirty="0" smtClean="0"/>
              <a:t>29.01.2013</a:t>
            </a:r>
            <a:endParaRPr lang="cs-CZ" dirty="0"/>
          </a:p>
          <a:p>
            <a:r>
              <a:rPr lang="cs-CZ" dirty="0"/>
              <a:t>Klíčová slova: </a:t>
            </a:r>
            <a:r>
              <a:rPr lang="cs-CZ" dirty="0" smtClean="0"/>
              <a:t>nabídka, výrobní faktory, cena</a:t>
            </a:r>
          </a:p>
          <a:p>
            <a:r>
              <a:rPr lang="cs-CZ" dirty="0" smtClean="0"/>
              <a:t>Anotace: </a:t>
            </a:r>
            <a:r>
              <a:rPr lang="cs-CZ" smtClean="0"/>
              <a:t>soubor slouží k </a:t>
            </a:r>
            <a:r>
              <a:rPr lang="cs-CZ" dirty="0" smtClean="0"/>
              <a:t>výkladu učiva 2.roč. EKO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67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769840"/>
          </a:xfrm>
        </p:spPr>
        <p:txBody>
          <a:bodyPr>
            <a:normAutofit/>
          </a:bodyPr>
          <a:lstStyle/>
          <a:p>
            <a:pPr marL="274320" lvl="0" indent="-274320" algn="l">
              <a:buClr>
                <a:srgbClr val="D16349"/>
              </a:buClr>
              <a:buFont typeface="Wingdings 2"/>
              <a:buChar char=""/>
            </a:pPr>
            <a:r>
              <a:rPr lang="cs-CZ" sz="2700" cap="none" spc="0" dirty="0" smtClean="0">
                <a:solidFill>
                  <a:prstClr val="black"/>
                </a:solidFill>
              </a:rPr>
              <a:t>Definice </a:t>
            </a:r>
            <a:r>
              <a:rPr lang="cs-CZ" sz="2700" cap="none" spc="0" dirty="0" smtClean="0">
                <a:solidFill>
                  <a:srgbClr val="FF0000"/>
                </a:solidFill>
              </a:rPr>
              <a:t>nabídky:</a:t>
            </a:r>
            <a:endParaRPr lang="cs-CZ" sz="2700" cap="none" spc="0" dirty="0">
              <a:solidFill>
                <a:srgbClr val="FF0000"/>
              </a:solidFill>
            </a:endParaRPr>
          </a:p>
          <a:p>
            <a:pPr marL="274320" lvl="0" indent="-274320" algn="l">
              <a:buClr>
                <a:srgbClr val="D16349"/>
              </a:buClr>
              <a:buFont typeface="Wingdings 2"/>
              <a:buChar char=""/>
            </a:pPr>
            <a:r>
              <a:rPr lang="cs-CZ" sz="2700" cap="none" spc="0" dirty="0">
                <a:solidFill>
                  <a:prstClr val="black"/>
                </a:solidFill>
              </a:rPr>
              <a:t>Nabídka je takové množství zboží, které jsou výrobci ochotni dodat na trh za určitou cenu</a:t>
            </a:r>
          </a:p>
          <a:p>
            <a:pPr lvl="0" algn="l">
              <a:buClr>
                <a:srgbClr val="D16349"/>
              </a:buClr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Nabídka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55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nabídky - příklad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9048813"/>
              </p:ext>
            </p:extLst>
          </p:nvPr>
        </p:nvGraphicFramePr>
        <p:xfrm>
          <a:off x="1619671" y="2492895"/>
          <a:ext cx="5472608" cy="2354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2007"/>
                <a:gridCol w="3770601"/>
              </a:tblGrid>
              <a:tr h="4235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Cena Kč/m2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Nabízené pronájmy kanceláří- počet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2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350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2000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2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400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2500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  <a:tr h="42353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450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</a:rPr>
                        <a:t>3100</a:t>
                      </a:r>
                      <a:endParaRPr lang="cs-CZ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59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nabídku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 smtClean="0"/>
              <a:t>1</a:t>
            </a:r>
            <a:r>
              <a:rPr lang="cs-CZ" dirty="0"/>
              <a:t>. </a:t>
            </a:r>
            <a:r>
              <a:rPr lang="cs-CZ" b="1" dirty="0"/>
              <a:t>Výrobní náklady</a:t>
            </a:r>
            <a:r>
              <a:rPr lang="cs-CZ" dirty="0"/>
              <a:t> se </a:t>
            </a:r>
            <a:r>
              <a:rPr lang="cs-CZ" dirty="0" smtClean="0"/>
              <a:t>mění:</a:t>
            </a:r>
          </a:p>
          <a:p>
            <a:pPr lvl="0"/>
            <a:r>
              <a:rPr lang="cs-CZ" dirty="0"/>
              <a:t> </a:t>
            </a:r>
            <a:r>
              <a:rPr lang="cs-CZ" dirty="0" smtClean="0"/>
              <a:t>               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</a:t>
            </a:r>
            <a:r>
              <a:rPr lang="cs-CZ" dirty="0" smtClean="0"/>
              <a:t>a) vlivem </a:t>
            </a:r>
            <a:r>
              <a:rPr lang="cs-CZ" b="1" dirty="0"/>
              <a:t>cen vstupů, mezd</a:t>
            </a:r>
            <a:r>
              <a:rPr lang="cs-CZ" dirty="0"/>
              <a:t>…</a:t>
            </a:r>
          </a:p>
          <a:p>
            <a:r>
              <a:rPr lang="cs-CZ" dirty="0"/>
              <a:t>               </a:t>
            </a:r>
            <a:r>
              <a:rPr lang="cs-CZ" dirty="0" smtClean="0"/>
              <a:t>  </a:t>
            </a:r>
            <a:r>
              <a:rPr lang="cs-CZ" dirty="0">
                <a:sym typeface="Wingdings"/>
              </a:rPr>
              <a:t></a:t>
            </a:r>
            <a:r>
              <a:rPr lang="cs-CZ" dirty="0"/>
              <a:t> </a:t>
            </a:r>
            <a:r>
              <a:rPr lang="cs-CZ" dirty="0" smtClean="0"/>
              <a:t>b) </a:t>
            </a:r>
            <a:r>
              <a:rPr lang="cs-CZ" dirty="0"/>
              <a:t>vlivem </a:t>
            </a:r>
            <a:r>
              <a:rPr lang="cs-CZ" b="1" dirty="0"/>
              <a:t>technického pokroku</a:t>
            </a:r>
            <a:endParaRPr lang="cs-CZ" dirty="0"/>
          </a:p>
          <a:p>
            <a:pPr lvl="0"/>
            <a:r>
              <a:rPr lang="cs-CZ" dirty="0"/>
              <a:t>2. </a:t>
            </a:r>
            <a:r>
              <a:rPr lang="cs-CZ" b="1" dirty="0"/>
              <a:t>Cena alternativních výrobků</a:t>
            </a:r>
            <a:r>
              <a:rPr lang="cs-CZ" dirty="0"/>
              <a:t>, které může výrobce vyrábět s danými zdroji</a:t>
            </a:r>
          </a:p>
          <a:p>
            <a:pPr lvl="0"/>
            <a:r>
              <a:rPr lang="cs-CZ" dirty="0"/>
              <a:t>3. </a:t>
            </a:r>
            <a:r>
              <a:rPr lang="cs-CZ" b="1" dirty="0"/>
              <a:t>Změny výrobních podmínek</a:t>
            </a:r>
            <a:r>
              <a:rPr lang="cs-CZ" dirty="0"/>
              <a:t>, např. změny počasí, sezónnost produkce, </a:t>
            </a:r>
            <a:r>
              <a:rPr lang="cs-CZ" dirty="0" smtClean="0"/>
              <a:t> přírodní </a:t>
            </a:r>
            <a:r>
              <a:rPr lang="cs-CZ" dirty="0"/>
              <a:t>katastrofy, …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hlinkClick r:id="rId2"/>
              </a:rPr>
              <a:t>Nabídka – Wikipedie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Sojka, </a:t>
            </a:r>
            <a:r>
              <a:rPr lang="cs-CZ" dirty="0" err="1"/>
              <a:t>Pudlák</a:t>
            </a:r>
            <a:r>
              <a:rPr lang="cs-CZ" dirty="0"/>
              <a:t>. Ekonomie pro střední školy. 5.upr. vydání. Praha: Fortuna, 2009. </a:t>
            </a:r>
          </a:p>
          <a:p>
            <a:r>
              <a:rPr lang="cs-CZ" dirty="0"/>
              <a:t>ISBN </a:t>
            </a:r>
            <a:r>
              <a:rPr lang="cs-CZ" dirty="0" smtClean="0"/>
              <a:t>978-80-7373-013-0</a:t>
            </a:r>
          </a:p>
          <a:p>
            <a:endParaRPr lang="cs-CZ" dirty="0" smtClean="0"/>
          </a:p>
          <a:p>
            <a:r>
              <a:rPr lang="cs-CZ" dirty="0">
                <a:latin typeface="Century Schoolbook" pitchFamily="18" charset="0"/>
              </a:rPr>
              <a:t>Nabídka: nabídka. In: </a:t>
            </a:r>
            <a:r>
              <a:rPr lang="cs-CZ" i="1" dirty="0" err="1">
                <a:latin typeface="Century Schoolbook" pitchFamily="18" charset="0"/>
              </a:rPr>
              <a:t>Wikipedia</a:t>
            </a:r>
            <a:r>
              <a:rPr lang="cs-CZ" i="1" dirty="0">
                <a:latin typeface="Century Schoolbook" pitchFamily="18" charset="0"/>
              </a:rPr>
              <a:t>: </a:t>
            </a:r>
            <a:r>
              <a:rPr lang="cs-CZ" i="1" dirty="0" err="1">
                <a:latin typeface="Century Schoolbook" pitchFamily="18" charset="0"/>
              </a:rPr>
              <a:t>the</a:t>
            </a:r>
            <a:r>
              <a:rPr lang="cs-CZ" i="1" dirty="0">
                <a:latin typeface="Century Schoolbook" pitchFamily="18" charset="0"/>
              </a:rPr>
              <a:t> free </a:t>
            </a:r>
            <a:r>
              <a:rPr lang="cs-CZ" i="1" dirty="0" err="1">
                <a:latin typeface="Century Schoolbook" pitchFamily="18" charset="0"/>
              </a:rPr>
              <a:t>encyclopedia</a:t>
            </a:r>
            <a:r>
              <a:rPr lang="cs-CZ" dirty="0">
                <a:latin typeface="Century Schoolbook" pitchFamily="18" charset="0"/>
              </a:rPr>
              <a:t> [online]. San Francisco (CA): </a:t>
            </a:r>
            <a:r>
              <a:rPr lang="cs-CZ" dirty="0" err="1">
                <a:latin typeface="Century Schoolbook" pitchFamily="18" charset="0"/>
              </a:rPr>
              <a:t>Wikimedia</a:t>
            </a:r>
            <a:r>
              <a:rPr lang="cs-CZ" dirty="0">
                <a:latin typeface="Century Schoolbook" pitchFamily="18" charset="0"/>
              </a:rPr>
              <a:t> </a:t>
            </a:r>
            <a:r>
              <a:rPr lang="cs-CZ" dirty="0" err="1">
                <a:latin typeface="Century Schoolbook" pitchFamily="18" charset="0"/>
              </a:rPr>
              <a:t>Foundation</a:t>
            </a:r>
            <a:r>
              <a:rPr lang="cs-CZ" dirty="0">
                <a:latin typeface="Century Schoolbook" pitchFamily="18" charset="0"/>
              </a:rPr>
              <a:t>, 2001- [cit. 2013-01-03]. Dostupné z: </a:t>
            </a:r>
            <a:r>
              <a:rPr lang="cs-CZ" dirty="0">
                <a:latin typeface="Century Schoolbook" pitchFamily="18" charset="0"/>
                <a:hlinkClick r:id="rId2"/>
              </a:rPr>
              <a:t>http://cs.wikipedia.org/wiki/Nab%C3%ADdka</a:t>
            </a:r>
            <a:endParaRPr lang="cs-CZ" dirty="0">
              <a:latin typeface="Century Schoolbook" pitchFamily="18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20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29</TotalTime>
  <Words>212</Words>
  <Application>Microsoft Office PowerPoint</Application>
  <PresentationFormat>Předvádění na obrazovce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Administrativní</vt:lpstr>
      <vt:lpstr>Výukový materiál vytvořený v rámci projektu „EU peníze školám“</vt:lpstr>
      <vt:lpstr>Nabídka</vt:lpstr>
      <vt:lpstr>Vývoj nabídky - příklad</vt:lpstr>
      <vt:lpstr>Faktory ovlivňující nabídku</vt:lpstr>
      <vt:lpstr>Zdroje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Faktora ovlivňující nabídku</dc:title>
  <dc:creator>kabinet</dc:creator>
  <cp:lastModifiedBy>kabinet</cp:lastModifiedBy>
  <cp:revision>13</cp:revision>
  <dcterms:created xsi:type="dcterms:W3CDTF">2013-01-17T07:26:57Z</dcterms:created>
  <dcterms:modified xsi:type="dcterms:W3CDTF">2013-02-22T06:36:32Z</dcterms:modified>
</cp:coreProperties>
</file>