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FFD074-EA70-44DB-A402-21C05C30F032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FD2C0B-667E-4211-B3AC-176C71E2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D1A4-D934-4A8F-B4A8-B3D3CBCFC6F1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D7F2-AA53-460A-A460-108DD29ED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3B2B-0BBE-4794-A7B1-E9B228822FDD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6A0A-F502-400E-93E3-B310F83117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4C07-E832-4E4A-BEF1-524321025577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A4BD-35D5-4400-997B-D1351283F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C09D1C-56EE-42D2-83EE-C23A08BB6144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9AB738-369F-45A4-98BE-3A87616854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EFBB24-7EA9-4B15-9ADC-FC9DA336C4ED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729AA8-0773-474E-A5DD-01A047E660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F758A9-6DD3-4E1A-B63D-B5C4AF5D0D27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AA14C2-45B4-4E91-8947-498C5B3D9E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D29909-B494-4D5F-BF55-BD6399ED48DD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9CA7C-82FA-499C-84D8-6FD225C58A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60EB6-6675-4028-8320-2B363721562D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2402-A6E2-433E-8107-038EEEA12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DA78A4-3229-4520-81DA-7126E270C539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73790E-732A-4529-BF90-736693778F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0B6466-E7C2-43EA-8128-477EAD636EDE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463CE8-39CF-4BAA-8E2B-5A469FB3B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7310DA-347D-454D-ABE0-C0CA4C4B201F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F275051-446F-45AC-8440-F785A24F7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685800" y="2349500"/>
            <a:ext cx="7772400" cy="2462213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Škola: Střední škola právní – Právní akademie, s.r.o.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Typ šablony: III/2 Inovace a zkvalitnění výuky prostřednictvím ICT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Projekt: CZ.1.07/1.5.00/34.0236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Tematická oblast: Mikroekonomie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Autor: Ing. Iveta </a:t>
            </a:r>
            <a:r>
              <a:rPr lang="cs-CZ" sz="1500" b="1" dirty="0" err="1" smtClean="0">
                <a:latin typeface="Arial" charset="0"/>
              </a:rPr>
              <a:t>Kubistová</a:t>
            </a:r>
            <a:endParaRPr lang="cs-CZ" sz="1500" b="1" dirty="0" smtClean="0">
              <a:latin typeface="Arial" charset="0"/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Téma: stát a ekonomika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Číslo materiálu</a:t>
            </a:r>
            <a:r>
              <a:rPr lang="cs-CZ" sz="1500" b="1" smtClean="0">
                <a:latin typeface="Arial" charset="0"/>
              </a:rPr>
              <a:t>: VY_32_INOVACE_EK_15_STAT  A  EKONOMIKA</a:t>
            </a:r>
            <a:endParaRPr lang="cs-CZ" sz="1500" b="1" dirty="0" smtClean="0">
              <a:latin typeface="Arial" charset="0"/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Datum tvorby: 16.10.2012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Klíčová slova: stát, zásahy státu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latin typeface="Arial" charset="0"/>
              </a:rPr>
              <a:t>Anotace: Výklad a procvičení učiva, zápis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6025" y="260350"/>
            <a:ext cx="671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13317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908050"/>
            <a:ext cx="6911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/>
              </a:rPr>
              <a:t>Zdroje: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Obrázky galerie Klipart</a:t>
            </a:r>
          </a:p>
          <a:p>
            <a:pPr eaLnBrk="1" hangingPunct="1"/>
            <a:r>
              <a:rPr lang="cs-CZ" dirty="0"/>
              <a:t>Sojka, </a:t>
            </a:r>
            <a:r>
              <a:rPr lang="cs-CZ" dirty="0" err="1"/>
              <a:t>Pudlák</a:t>
            </a:r>
            <a:r>
              <a:rPr lang="cs-CZ" dirty="0"/>
              <a:t>. Ekonomie pro střední školy. 5.upr. vydání. Praha: Fortuna, 2009. </a:t>
            </a:r>
          </a:p>
          <a:p>
            <a:pPr eaLnBrk="1" hangingPunct="1"/>
            <a:r>
              <a:rPr lang="cs-CZ"/>
              <a:t>ISBN 978-80-7373-013-0</a:t>
            </a:r>
          </a:p>
          <a:p>
            <a:endParaRPr lang="cs-CZ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cs-CZ" smtClean="0">
              <a:effectLst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cs-CZ" sz="4000" smtClean="0">
              <a:latin typeface="Arial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979613" y="2581275"/>
            <a:ext cx="5175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>
                <a:solidFill>
                  <a:schemeClr val="accent2"/>
                </a:solidFill>
              </a:rPr>
              <a:t>STÁT A EKONOMIKA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Je </a:t>
            </a:r>
            <a:r>
              <a:rPr lang="cs-CZ" b="1" smtClean="0">
                <a:latin typeface="Arial" charset="0"/>
                <a:cs typeface="Arial" charset="0"/>
              </a:rPr>
              <a:t>představován</a:t>
            </a:r>
            <a:r>
              <a:rPr lang="cs-CZ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>
                <a:latin typeface="Arial" charset="0"/>
                <a:cs typeface="Arial" charset="0"/>
              </a:rPr>
              <a:t>Vládními orgány </a:t>
            </a:r>
            <a:r>
              <a:rPr lang="cs-CZ" smtClean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cs-CZ" smtClean="0">
                <a:latin typeface="Arial" charset="0"/>
                <a:cs typeface="Arial" charset="0"/>
              </a:rPr>
              <a:t> vláda, ministerstva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>
                <a:latin typeface="Arial" charset="0"/>
                <a:cs typeface="Arial" charset="0"/>
              </a:rPr>
              <a:t>Místními orgány státní správy </a:t>
            </a:r>
            <a:r>
              <a:rPr lang="cs-CZ" smtClean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z="2800" smtClean="0">
                <a:latin typeface="Arial" charset="0"/>
                <a:cs typeface="Arial" charset="0"/>
              </a:rPr>
              <a:t>obecní</a:t>
            </a:r>
            <a:r>
              <a:rPr lang="cs-CZ" sz="2400" smtClean="0">
                <a:latin typeface="Arial" charset="0"/>
                <a:cs typeface="Arial" charset="0"/>
              </a:rPr>
              <a:t> </a:t>
            </a:r>
            <a:r>
              <a:rPr lang="cs-CZ" sz="2800" smtClean="0">
                <a:latin typeface="Arial" charset="0"/>
                <a:cs typeface="Arial" charset="0"/>
              </a:rPr>
              <a:t>úřady</a:t>
            </a:r>
            <a:r>
              <a:rPr lang="cs-CZ" smtClean="0">
                <a:latin typeface="Arial" charset="0"/>
                <a:cs typeface="Arial" charset="0"/>
              </a:rPr>
              <a:t>, městská zastupitelstva…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b="1" smtClean="0">
                <a:latin typeface="Arial" charset="0"/>
                <a:cs typeface="Arial" charset="0"/>
              </a:rPr>
              <a:t>Stát hospodaří zvláštním způsobem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>
                <a:latin typeface="Arial" charset="0"/>
                <a:cs typeface="Arial" charset="0"/>
              </a:rPr>
              <a:t>Stát málokdy působí jako soukromá firma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>
                <a:latin typeface="Arial" charset="0"/>
                <a:cs typeface="Arial" charset="0"/>
              </a:rPr>
              <a:t>Většinu </a:t>
            </a:r>
            <a:r>
              <a:rPr lang="cs-CZ" b="1" smtClean="0">
                <a:latin typeface="Arial" charset="0"/>
                <a:cs typeface="Arial" charset="0"/>
              </a:rPr>
              <a:t>příjmů</a:t>
            </a:r>
            <a:r>
              <a:rPr lang="cs-CZ" smtClean="0">
                <a:latin typeface="Arial" charset="0"/>
                <a:cs typeface="Arial" charset="0"/>
              </a:rPr>
              <a:t> získává stát z </a:t>
            </a:r>
            <a:r>
              <a:rPr lang="cs-CZ" b="1" smtClean="0">
                <a:latin typeface="Arial" charset="0"/>
                <a:cs typeface="Arial" charset="0"/>
              </a:rPr>
              <a:t>daní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>
                <a:latin typeface="Arial" charset="0"/>
                <a:cs typeface="Arial" charset="0"/>
              </a:rPr>
              <a:t>Prostředky získané daněmi stát používá na různé účely (např. starobní důchody, zdravotnictví, školství, …)</a:t>
            </a:r>
          </a:p>
          <a:p>
            <a:pPr eaLnBrk="1" hangingPunct="1"/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Stát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latin typeface="Arial" charset="0"/>
                <a:cs typeface="Arial" charset="0"/>
              </a:rPr>
              <a:t>V jakém rozsahu má stát </a:t>
            </a:r>
            <a:r>
              <a:rPr lang="cs-CZ" b="1" smtClean="0">
                <a:latin typeface="Arial" charset="0"/>
                <a:cs typeface="Arial" charset="0"/>
              </a:rPr>
              <a:t>zasahovat</a:t>
            </a:r>
            <a:r>
              <a:rPr lang="cs-CZ" smtClean="0">
                <a:latin typeface="Arial" charset="0"/>
                <a:cs typeface="Arial" charset="0"/>
              </a:rPr>
              <a:t> do ekonomie?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Arial" charset="0"/>
                <a:cs typeface="Arial" charset="0"/>
              </a:rPr>
              <a:t>Z </a:t>
            </a:r>
            <a:r>
              <a:rPr lang="cs-CZ" b="1" smtClean="0">
                <a:latin typeface="Arial" charset="0"/>
                <a:cs typeface="Arial" charset="0"/>
              </a:rPr>
              <a:t>jakých důvodů</a:t>
            </a:r>
            <a:r>
              <a:rPr lang="cs-CZ" smtClean="0">
                <a:latin typeface="Arial" charset="0"/>
                <a:cs typeface="Arial" charset="0"/>
              </a:rPr>
              <a:t> má stát zasahovat do ekonomie?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Arial" charset="0"/>
                <a:cs typeface="Arial" charset="0"/>
              </a:rPr>
              <a:t>Kdy je výhodnější,aby stát zajišťoval určité činnosti?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Arial" charset="0"/>
                <a:cs typeface="Arial" charset="0"/>
              </a:rPr>
              <a:t>Má stát vytvářet </a:t>
            </a:r>
            <a:r>
              <a:rPr lang="cs-CZ" b="1" smtClean="0">
                <a:latin typeface="Arial" charset="0"/>
                <a:cs typeface="Arial" charset="0"/>
              </a:rPr>
              <a:t>pravidla pro chování</a:t>
            </a:r>
            <a:r>
              <a:rPr lang="cs-CZ" smtClean="0">
                <a:latin typeface="Arial" charset="0"/>
                <a:cs typeface="Arial" charset="0"/>
              </a:rPr>
              <a:t> soukromých </a:t>
            </a:r>
            <a:r>
              <a:rPr lang="cs-CZ" b="1" smtClean="0">
                <a:latin typeface="Arial" charset="0"/>
                <a:cs typeface="Arial" charset="0"/>
              </a:rPr>
              <a:t>firem</a:t>
            </a:r>
            <a:r>
              <a:rPr lang="cs-CZ" smtClean="0">
                <a:latin typeface="Arial" charset="0"/>
                <a:cs typeface="Arial" charset="0"/>
              </a:rPr>
              <a:t>, či bude stačit, aby firmy respektovaly pouze zákon trhu?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Arial" charset="0"/>
                <a:cs typeface="Arial" charset="0"/>
              </a:rPr>
              <a:t>Některé </a:t>
            </a:r>
            <a:r>
              <a:rPr lang="cs-CZ" b="1" smtClean="0">
                <a:latin typeface="Arial" charset="0"/>
                <a:cs typeface="Arial" charset="0"/>
              </a:rPr>
              <a:t>činnosti zajišťuje stát</a:t>
            </a:r>
            <a:r>
              <a:rPr lang="cs-CZ" smtClean="0">
                <a:latin typeface="Arial" charset="0"/>
                <a:cs typeface="Arial" charset="0"/>
              </a:rPr>
              <a:t>, ale mohou být zajištěny i ze strany soukromého podnikání (nemocnice, školy, …) ?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mtClean="0"/>
              <a:t> 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Vznikají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otázky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Selhání trhu</a:t>
            </a:r>
          </a:p>
          <a:p>
            <a:pPr eaLnBrk="1" hangingPunct="1"/>
            <a:r>
              <a:rPr lang="cs-CZ" smtClean="0"/>
              <a:t>Pokud trh neplní své funkce </a:t>
            </a:r>
            <a:r>
              <a:rPr lang="cs-CZ" smtClean="0">
                <a:sym typeface="Wingdings" pitchFamily="2" charset="2"/>
              </a:rPr>
              <a:t></a:t>
            </a:r>
            <a:r>
              <a:rPr lang="cs-CZ" smtClean="0"/>
              <a:t> dochází k tzv. </a:t>
            </a:r>
            <a:r>
              <a:rPr lang="cs-CZ" smtClean="0">
                <a:solidFill>
                  <a:schemeClr val="accent2"/>
                </a:solidFill>
              </a:rPr>
              <a:t>selhání trhu</a:t>
            </a:r>
            <a:r>
              <a:rPr lang="cs-CZ" smtClean="0"/>
              <a:t> </a:t>
            </a:r>
            <a:r>
              <a:rPr lang="cs-CZ" smtClean="0">
                <a:sym typeface="Wingdings" pitchFamily="2" charset="2"/>
              </a:rPr>
              <a:t></a:t>
            </a:r>
            <a:r>
              <a:rPr lang="cs-CZ" smtClean="0"/>
              <a:t> do ekonomiky musí zasáhnout stát</a:t>
            </a:r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429000"/>
            <a:ext cx="1819275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 tomto případě je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cena nižší než náklady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trh selhává tím, že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cena dostatečně neinformuje o nákladech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vyžadovaných na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výrobu.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Nastávají případy, kdy daný výrobek nebo služba má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vedlejší účinky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 někoho dalšího na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trhu.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Vedlejší účinky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u="sng" dirty="0" smtClean="0">
                <a:latin typeface="Arial" pitchFamily="34" charset="0"/>
                <a:cs typeface="Arial" pitchFamily="34" charset="0"/>
              </a:rPr>
              <a:t>A. Příznivá / pozitivní externalita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Je to externí prospěch nebo užitek pro třetí osobu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u="sng" dirty="0" smtClean="0">
                <a:latin typeface="Arial" pitchFamily="34" charset="0"/>
                <a:cs typeface="Arial" pitchFamily="34" charset="0"/>
              </a:rPr>
              <a:t>B. Nepříznivá / Negativní externalita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Škoda způsobená třetí osobě, kdy náklady neplní nikdo nebo je platí někdo jiný (továrna </a:t>
            </a:r>
            <a:r>
              <a:rPr lang="cs-CZ" dirty="0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zplodiny </a:t>
            </a:r>
            <a:r>
              <a:rPr lang="cs-CZ" dirty="0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škody na zdraví)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Sankce, poplatky za využívání veřejných zdrojů, pokuty za znečišťování životního prostředí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Externalita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cs-CZ" dirty="0" smtClean="0"/>
              <a:t> </a:t>
            </a:r>
          </a:p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Cena je vyšší než náklady</a:t>
            </a: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Dochází k selhání trhu </a:t>
            </a:r>
            <a:r>
              <a:rPr lang="cs-CZ" dirty="0" smtClean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b="1" dirty="0" smtClean="0">
                <a:latin typeface="Arial" charset="0"/>
                <a:cs typeface="Arial" charset="0"/>
              </a:rPr>
              <a:t>Monopolní firma </a:t>
            </a:r>
            <a:r>
              <a:rPr lang="cs-CZ" dirty="0" smtClean="0">
                <a:latin typeface="Arial" charset="0"/>
                <a:cs typeface="Arial" charset="0"/>
              </a:rPr>
              <a:t>zvyšuje cenu za svůj výrobek</a:t>
            </a:r>
          </a:p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Stát</a:t>
            </a:r>
            <a:r>
              <a:rPr lang="cs-CZ" dirty="0" smtClean="0">
                <a:latin typeface="Arial" charset="0"/>
                <a:cs typeface="Arial" charset="0"/>
              </a:rPr>
              <a:t> může </a:t>
            </a:r>
            <a:r>
              <a:rPr lang="cs-CZ" b="1" dirty="0" smtClean="0">
                <a:latin typeface="Arial" charset="0"/>
                <a:cs typeface="Arial" charset="0"/>
              </a:rPr>
              <a:t>regulovat cenu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dirty="0" smtClean="0">
                <a:latin typeface="Arial" charset="0"/>
                <a:cs typeface="Arial" charset="0"/>
              </a:rPr>
              <a:t>může </a:t>
            </a:r>
            <a:r>
              <a:rPr lang="cs-CZ" b="1" dirty="0" smtClean="0">
                <a:latin typeface="Arial" charset="0"/>
                <a:cs typeface="Arial" charset="0"/>
              </a:rPr>
              <a:t>vytvořit</a:t>
            </a:r>
            <a:r>
              <a:rPr lang="cs-CZ" dirty="0" smtClean="0">
                <a:latin typeface="Arial" charset="0"/>
                <a:cs typeface="Arial" charset="0"/>
              </a:rPr>
              <a:t> podmínky pro zvýšení </a:t>
            </a:r>
            <a:r>
              <a:rPr lang="cs-CZ" dirty="0" smtClean="0">
                <a:latin typeface="Arial" charset="0"/>
                <a:cs typeface="Arial" charset="0"/>
              </a:rPr>
              <a:t>konkurence nebo </a:t>
            </a:r>
            <a:r>
              <a:rPr lang="cs-CZ" dirty="0" smtClean="0">
                <a:latin typeface="Arial" charset="0"/>
                <a:cs typeface="Arial" charset="0"/>
              </a:rPr>
              <a:t>si může organizaci převzít do „vlastních </a:t>
            </a:r>
            <a:r>
              <a:rPr lang="cs-CZ" dirty="0" smtClean="0">
                <a:latin typeface="Arial" charset="0"/>
                <a:cs typeface="Arial" charset="0"/>
              </a:rPr>
              <a:t>rukou“</a:t>
            </a: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61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Nedokonalá (nedostatečná) konkurence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>
              <a:buFont typeface="Wingdings 3" pitchFamily="18" charset="2"/>
              <a:buNone/>
            </a:pPr>
            <a:endParaRPr lang="cs-CZ" dirty="0" smtClean="0"/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Statky a služby, které nechce a nebo není </a:t>
            </a:r>
            <a:r>
              <a:rPr lang="cs-CZ" dirty="0" smtClean="0">
                <a:latin typeface="Arial" charset="0"/>
                <a:cs typeface="Arial" charset="0"/>
              </a:rPr>
              <a:t>schopen soukromý </a:t>
            </a:r>
            <a:r>
              <a:rPr lang="cs-CZ" dirty="0" smtClean="0">
                <a:latin typeface="Arial" charset="0"/>
                <a:cs typeface="Arial" charset="0"/>
              </a:rPr>
              <a:t>podnikatel zabezpečit </a:t>
            </a:r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(např</a:t>
            </a:r>
            <a:r>
              <a:rPr lang="cs-CZ" dirty="0" smtClean="0">
                <a:latin typeface="Arial" charset="0"/>
                <a:cs typeface="Arial" charset="0"/>
              </a:rPr>
              <a:t>. armáda, </a:t>
            </a:r>
            <a:r>
              <a:rPr lang="cs-CZ" dirty="0" smtClean="0">
                <a:latin typeface="Arial" charset="0"/>
                <a:cs typeface="Arial" charset="0"/>
              </a:rPr>
              <a:t>policie</a:t>
            </a:r>
            <a:r>
              <a:rPr lang="cs-CZ" dirty="0" smtClean="0">
                <a:latin typeface="Arial" charset="0"/>
                <a:cs typeface="Arial" charset="0"/>
              </a:rPr>
              <a:t>, …)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dirty="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Veřejné statky s služby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/>
              </a:rPr>
              <a:t>Otázky?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Co jsou to transferové platby státu?</a:t>
            </a:r>
          </a:p>
          <a:p>
            <a:endParaRPr lang="cs-CZ" smtClean="0"/>
          </a:p>
          <a:p>
            <a:r>
              <a:rPr lang="cs-CZ" smtClean="0">
                <a:solidFill>
                  <a:schemeClr val="accent2"/>
                </a:solidFill>
              </a:rPr>
              <a:t>To jsou platby a výdaje státu, za které stát nedostává žádnou protihodnotu.</a:t>
            </a:r>
          </a:p>
          <a:p>
            <a:r>
              <a:rPr lang="cs-CZ" smtClean="0">
                <a:solidFill>
                  <a:schemeClr val="accent2"/>
                </a:solidFill>
              </a:rPr>
              <a:t>Např.: platby sociální, podpory v nezaměstnanosti…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222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Prezentace aplikace PowerPoint</vt:lpstr>
      <vt:lpstr>Prezentace aplikace PowerPoint</vt:lpstr>
      <vt:lpstr>Stát</vt:lpstr>
      <vt:lpstr>Vznikají otázky </vt:lpstr>
      <vt:lpstr>Prezentace aplikace PowerPoint</vt:lpstr>
      <vt:lpstr>1. Externalita </vt:lpstr>
      <vt:lpstr>2. Nedokonalá (nedostatečná) konkurence </vt:lpstr>
      <vt:lpstr>3. Veřejné statky s služby </vt:lpstr>
      <vt:lpstr>Otázky?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ekonomika</dc:title>
  <dc:creator>iveta</dc:creator>
  <cp:lastModifiedBy>kabinet</cp:lastModifiedBy>
  <cp:revision>12</cp:revision>
  <dcterms:created xsi:type="dcterms:W3CDTF">2012-10-22T15:24:01Z</dcterms:created>
  <dcterms:modified xsi:type="dcterms:W3CDTF">2013-02-22T06:44:06Z</dcterms:modified>
</cp:coreProperties>
</file>