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4" r:id="rId2"/>
    <p:sldId id="256" r:id="rId3"/>
    <p:sldId id="258" r:id="rId4"/>
    <p:sldId id="259" r:id="rId5"/>
    <p:sldId id="303" r:id="rId6"/>
    <p:sldId id="261" r:id="rId7"/>
    <p:sldId id="262" r:id="rId8"/>
    <p:sldId id="264" r:id="rId9"/>
    <p:sldId id="266" r:id="rId10"/>
    <p:sldId id="267" r:id="rId11"/>
    <p:sldId id="268" r:id="rId12"/>
    <p:sldId id="269" r:id="rId13"/>
  </p:sldIdLst>
  <p:sldSz cx="10080625" cy="7559675"/>
  <p:notesSz cx="7559675" cy="106918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534" y="93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/>
            </a:pPr>
            <a:endParaRPr lang="cs-CZ"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/>
            </a:pPr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sz="1400">
                <a:latin typeface="Arial" pitchFamily="18"/>
                <a:ea typeface="MS Gothic" pitchFamily="2"/>
                <a:cs typeface="Tahoma" pitchFamily="2"/>
              </a:defRPr>
            </a:lvl1pPr>
          </a:lstStyle>
          <a:p>
            <a:pPr>
              <a:defRPr sz="1400"/>
            </a:pPr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 sz="1400"/>
            </a:pPr>
            <a:fld id="{9C588241-CC46-4ED5-A9FD-0032381B9A9A}" type="slidenum">
              <a:rPr/>
              <a:pPr>
                <a:defRPr sz="1400"/>
              </a:pPr>
              <a:t>‹#›</a:t>
            </a:fld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97774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endParaRPr lang="cs-CZ" noProof="0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313" y="0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6825"/>
            <a:ext cx="3281363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2CCFD5E9-78E4-46BA-8E6F-DC146F56F4D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93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00" indent="-215900" algn="l" rtl="0" eaLnBrk="0" fontAlgn="base" hangingPunct="0">
      <a:spcBef>
        <a:spcPct val="30000"/>
      </a:spcBef>
      <a:spcAft>
        <a:spcPct val="0"/>
      </a:spcAft>
      <a:defRPr lang="cs-CZ" sz="2000" kern="1200">
        <a:solidFill>
          <a:schemeClr val="tx1"/>
        </a:solidFill>
        <a:latin typeface="Arial" pitchFamily="18"/>
        <a:ea typeface="MS Gothic" pitchFamily="2"/>
        <a:cs typeface="Tahoma" pitchFamily="2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Gothic" pitchFamily="4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5059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7347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8371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6083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7107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7107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0179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1203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3251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5299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56323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755650" y="5078413"/>
            <a:ext cx="6048375" cy="472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smtClean="0">
              <a:solidFill>
                <a:srgbClr val="000000"/>
              </a:solidFill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BCC3C-076C-46B0-942A-2CF10F181E6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94134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CB66-3ABD-4AA7-B937-603DA3B5C8D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3004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4FD0-1E91-4D8C-8032-E1A2DE01E96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323138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CA670-5DE6-478B-AAEB-060E8648557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101184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8A856-46F9-4357-A2E5-4B03CED3198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803327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FF1D8-DFFE-4DA6-9E68-BC8ABF48D59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681559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B8455-F6A7-42F0-8F2B-DFADD8192C00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017622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A2396-1538-4FD0-B800-6283A163D93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112525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FD2CE-BFA9-44EB-9FE6-C2995BAE2AA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1752836"/>
      </p:ext>
    </p:extLst>
  </p:cSld>
  <p:clrMapOvr>
    <a:masterClrMapping/>
  </p:clrMapOvr>
  <p:transition spd="slow"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44DD8-C377-4053-AD85-23016890938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539303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ACFC4-6CBD-427E-AF0E-25CB9438360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082819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 txBox="1">
            <a:spLocks noGrp="1"/>
          </p:cNvSpPr>
          <p:nvPr>
            <p:ph type="title"/>
          </p:nvPr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1027" name="Zástupný symbol pro text 2"/>
          <p:cNvSpPr txBox="1">
            <a:spLocks noGrp="1"/>
          </p:cNvSpPr>
          <p:nvPr>
            <p:ph type="body" idx="1"/>
          </p:nvPr>
        </p:nvSpPr>
        <p:spPr bwMode="auto">
          <a:xfrm>
            <a:off x="503238" y="1768475"/>
            <a:ext cx="9072562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238" y="6886575"/>
            <a:ext cx="234950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8050" y="6886575"/>
            <a:ext cx="3194050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888" y="6886575"/>
            <a:ext cx="2347912" cy="5222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>
              <a:defRPr/>
            </a:pPr>
            <a:fld id="{42682BF9-254B-43B7-8D79-B5346E70922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cs-CZ" sz="4400" kern="1200">
          <a:solidFill>
            <a:schemeClr val="tx2"/>
          </a:solidFill>
          <a:latin typeface="Arial" pitchFamily="18"/>
          <a:ea typeface="MS Gothic" pitchFamily="2"/>
          <a:cs typeface="Tahoma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 pitchFamily="49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 pitchFamily="49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 pitchFamily="49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 pitchFamily="49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 pitchFamily="49" charset="-128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 pitchFamily="49" charset="-128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 pitchFamily="49" charset="-128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Gothic" pitchFamily="49" charset="-128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413"/>
        </a:spcAft>
        <a:defRPr lang="cs-CZ" sz="3200" kern="1200">
          <a:solidFill>
            <a:schemeClr val="tx1"/>
          </a:solidFill>
          <a:latin typeface="Arial" pitchFamily="18"/>
          <a:ea typeface="MS Gothic" pitchFamily="2"/>
          <a:cs typeface="Tahoma" pitchFamily="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MS Gothic" pitchFamily="4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MS Gothic" pitchFamily="4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MS Gothic" pitchFamily="4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S Gothic" pitchFamily="49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S Gothic" pitchFamily="49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S Gothic" pitchFamily="49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S Gothic" pitchFamily="49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MS Gothic" pitchFamily="49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73792" y="286988"/>
            <a:ext cx="9406833" cy="37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7675" y="762967"/>
            <a:ext cx="5136569" cy="1259946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1071121" y="2430455"/>
            <a:ext cx="8017766" cy="3148766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Lineární funkce</a:t>
            </a:r>
            <a:endParaRPr lang="cs-CZ" dirty="0"/>
          </a:p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Číslo materiálu: </a:t>
            </a:r>
            <a:r>
              <a:rPr lang="cs-CZ" dirty="0" smtClean="0"/>
              <a:t>VY_32_INOVACE_MB_03_Lineární </a:t>
            </a:r>
            <a:r>
              <a:rPr lang="cs-CZ" dirty="0" smtClean="0"/>
              <a:t>funkce</a:t>
            </a:r>
            <a:endParaRPr lang="cs-CZ" dirty="0"/>
          </a:p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20.01.2013</a:t>
            </a:r>
            <a:endParaRPr lang="cs-CZ" dirty="0"/>
          </a:p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314982" indent="-314982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Funkce, graf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82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20725" y="2847975"/>
            <a:ext cx="8437563" cy="6572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u="sng">
                <a:latin typeface="Arial" pitchFamily="18"/>
                <a:ea typeface="MS Gothic" pitchFamily="2"/>
                <a:cs typeface="Tahoma" pitchFamily="2"/>
              </a:rPr>
              <a:t>PRŮSEČÍK GRAFU FCE S OSOU 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8000" y="360363"/>
            <a:ext cx="9245600" cy="9620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Graf</a:t>
            </a: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 každé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 lineární fce</a:t>
            </a: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 s rovnicí 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y = kx + q</a:t>
            </a: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 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protíná osu y v bodě</a:t>
            </a:r>
          </a:p>
          <a:p>
            <a:pPr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o souřadnicích 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[ 0 ; q ]</a:t>
            </a: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 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60363" y="179388"/>
            <a:ext cx="9359900" cy="1260475"/>
          </a:xfrm>
          <a:prstGeom prst="rect">
            <a:avLst/>
          </a:prstGeom>
          <a:solidFill>
            <a:srgbClr val="99CCFF">
              <a:alpha val="0"/>
            </a:srgbClr>
          </a:solidFill>
          <a:ln w="36000">
            <a:solidFill>
              <a:srgbClr val="FF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4967288" y="2016125"/>
            <a:ext cx="0" cy="343376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9538" fill="none">
                <a:moveTo>
                  <a:pt x="0" y="0"/>
                </a:moveTo>
                <a:lnTo>
                  <a:pt x="0" y="9538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Volný tvar 4"/>
          <p:cNvSpPr/>
          <p:nvPr/>
        </p:nvSpPr>
        <p:spPr>
          <a:xfrm>
            <a:off x="2195513" y="3492500"/>
            <a:ext cx="58674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300" fill="none">
                <a:moveTo>
                  <a:pt x="0" y="0"/>
                </a:moveTo>
                <a:lnTo>
                  <a:pt x="163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13675" y="3529013"/>
            <a:ext cx="330200" cy="43021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40313" y="1765300"/>
            <a:ext cx="333375" cy="43021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</a:p>
        </p:txBody>
      </p:sp>
      <p:sp>
        <p:nvSpPr>
          <p:cNvPr id="8" name="Volný tvar 7"/>
          <p:cNvSpPr/>
          <p:nvPr/>
        </p:nvSpPr>
        <p:spPr>
          <a:xfrm>
            <a:off x="4787900" y="2592388"/>
            <a:ext cx="360363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427538" y="2376488"/>
            <a:ext cx="350837" cy="43021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q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184775" y="2260600"/>
            <a:ext cx="1182688" cy="43656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[ 0 ; q 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6838" y="107950"/>
            <a:ext cx="2047012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př. y = 7x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+ 5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4211638" y="3527425"/>
            <a:ext cx="720725" cy="360363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0 f7 1"/>
              <a:gd name="f19" fmla="*/ 21600 f7 1"/>
              <a:gd name="f20" fmla="*/ 21600 f8 1"/>
              <a:gd name="f21" fmla="*/ 0 f8 1"/>
              <a:gd name="f22" fmla="*/ f14 f15 1"/>
              <a:gd name="f23" fmla="*/ f22 1 10800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3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FF3366">
              <a:alpha val="0"/>
            </a:srgbClr>
          </a:solidFill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2195513" y="3527425"/>
            <a:ext cx="720725" cy="360363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0 f7 1"/>
              <a:gd name="f19" fmla="*/ 21600 f7 1"/>
              <a:gd name="f20" fmla="*/ 21600 f8 1"/>
              <a:gd name="f21" fmla="*/ 0 f8 1"/>
              <a:gd name="f22" fmla="*/ f14 f15 1"/>
              <a:gd name="f23" fmla="*/ f22 1 10800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3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FF3366">
              <a:alpha val="0"/>
            </a:srgbClr>
          </a:solidFill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Volný tvar 4"/>
          <p:cNvSpPr/>
          <p:nvPr/>
        </p:nvSpPr>
        <p:spPr>
          <a:xfrm>
            <a:off x="4176713" y="144463"/>
            <a:ext cx="719137" cy="358775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0 f7 1"/>
              <a:gd name="f19" fmla="*/ 21600 f7 1"/>
              <a:gd name="f20" fmla="*/ 21600 f8 1"/>
              <a:gd name="f21" fmla="*/ 0 f8 1"/>
              <a:gd name="f22" fmla="*/ f14 f15 1"/>
              <a:gd name="f23" fmla="*/ f22 1 10800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3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FF3366">
              <a:alpha val="0"/>
            </a:srgbClr>
          </a:solidFill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2268538" y="144463"/>
            <a:ext cx="719137" cy="358775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0 f7 1"/>
              <a:gd name="f19" fmla="*/ 21600 f7 1"/>
              <a:gd name="f20" fmla="*/ 21600 f8 1"/>
              <a:gd name="f21" fmla="*/ 0 f8 1"/>
              <a:gd name="f22" fmla="*/ f14 f15 1"/>
              <a:gd name="f23" fmla="*/ f22 1 10800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3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FF3366">
              <a:alpha val="0"/>
            </a:srgbClr>
          </a:solidFill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132138" y="101600"/>
            <a:ext cx="891760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q =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5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40313" y="107950"/>
            <a:ext cx="3905250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graf protíná osu </a:t>
            </a:r>
            <a:r>
              <a:rPr lang="cs-CZ" sz="2400" b="1" u="sng">
                <a:latin typeface="Arial" pitchFamily="18"/>
                <a:ea typeface="MS Gothic" pitchFamily="2"/>
                <a:cs typeface="Tahoma" pitchFamily="2"/>
              </a:rPr>
              <a:t>y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 v bodě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820150" y="100013"/>
            <a:ext cx="1173696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[ 0 ;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5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]</a:t>
            </a:r>
          </a:p>
        </p:txBody>
      </p:sp>
      <p:sp>
        <p:nvSpPr>
          <p:cNvPr id="10" name="Volný tvar 9"/>
          <p:cNvSpPr/>
          <p:nvPr/>
        </p:nvSpPr>
        <p:spPr>
          <a:xfrm>
            <a:off x="4679950" y="755650"/>
            <a:ext cx="0" cy="26257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7293" fill="none">
                <a:moveTo>
                  <a:pt x="0" y="0"/>
                </a:moveTo>
                <a:lnTo>
                  <a:pt x="0" y="7293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3060700" y="1979613"/>
            <a:ext cx="3424238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514" h="1" fill="none">
                <a:moveTo>
                  <a:pt x="0" y="1"/>
                </a:moveTo>
                <a:lnTo>
                  <a:pt x="9514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337300" y="1981200"/>
            <a:ext cx="331788" cy="43021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716463" y="577850"/>
            <a:ext cx="333375" cy="43021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4500563" y="1189038"/>
            <a:ext cx="358775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859338" y="973138"/>
            <a:ext cx="352959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5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96838" y="3492500"/>
            <a:ext cx="1798547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př. y = x -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1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060700" y="3486150"/>
            <a:ext cx="1079761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q = -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1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003800" y="3492500"/>
            <a:ext cx="3905250" cy="43656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graf protíná osu </a:t>
            </a:r>
            <a:r>
              <a:rPr lang="cs-CZ" sz="2400" b="1" u="sng">
                <a:latin typeface="Arial" pitchFamily="18"/>
                <a:ea typeface="MS Gothic" pitchFamily="2"/>
                <a:cs typeface="Tahoma" pitchFamily="2"/>
              </a:rPr>
              <a:t>y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 v bodě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783638" y="3484563"/>
            <a:ext cx="1190624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[ 0 ;-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1]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0" name="Volný tvar 19"/>
          <p:cNvSpPr/>
          <p:nvPr/>
        </p:nvSpPr>
        <p:spPr>
          <a:xfrm>
            <a:off x="4679950" y="4176713"/>
            <a:ext cx="0" cy="26257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7293" fill="none">
                <a:moveTo>
                  <a:pt x="0" y="0"/>
                </a:moveTo>
                <a:lnTo>
                  <a:pt x="0" y="7293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1" name="Volný tvar 20"/>
          <p:cNvSpPr/>
          <p:nvPr/>
        </p:nvSpPr>
        <p:spPr>
          <a:xfrm>
            <a:off x="3060700" y="5400675"/>
            <a:ext cx="3424238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514" h="1" fill="none">
                <a:moveTo>
                  <a:pt x="0" y="1"/>
                </a:moveTo>
                <a:lnTo>
                  <a:pt x="9514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337300" y="5402263"/>
            <a:ext cx="331788" cy="43021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</a:p>
        </p:txBody>
      </p:sp>
      <p:sp>
        <p:nvSpPr>
          <p:cNvPr id="23" name="Volný tvar 22"/>
          <p:cNvSpPr/>
          <p:nvPr/>
        </p:nvSpPr>
        <p:spPr>
          <a:xfrm>
            <a:off x="4500563" y="6013450"/>
            <a:ext cx="358775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859338" y="5868988"/>
            <a:ext cx="540959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-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1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52975" y="4033838"/>
            <a:ext cx="333375" cy="43021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3"/>
          <p:cNvSpPr txBox="1">
            <a:spLocks noGrp="1"/>
          </p:cNvSpPr>
          <p:nvPr>
            <p:ph type="title" idx="4294967295"/>
          </p:nvPr>
        </p:nvSpPr>
        <p:spPr>
          <a:xfrm>
            <a:off x="504825" y="2182813"/>
            <a:ext cx="9070975" cy="1171575"/>
          </a:xfrm>
        </p:spPr>
        <p:txBody>
          <a:bodyPr/>
          <a:lstStyle/>
          <a:p>
            <a:pPr eaLnBrk="1">
              <a:buSzPct val="45000"/>
              <a:buFont typeface="StarSymbol"/>
              <a:buNone/>
            </a:pPr>
            <a:r>
              <a:rPr sz="3600" b="1" u="sng" smtClean="0">
                <a:solidFill>
                  <a:srgbClr val="000000"/>
                </a:solidFill>
                <a:latin typeface="Arial" pitchFamily="34" charset="0"/>
                <a:ea typeface="MS Gothic" pitchFamily="49" charset="-128"/>
                <a:cs typeface="Tahoma" pitchFamily="34" charset="0"/>
              </a:rPr>
              <a:t>LINEÁRNÍ FUNKCE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27313" y="144463"/>
            <a:ext cx="4827587" cy="6572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u="sng">
                <a:latin typeface="Arial" pitchFamily="18"/>
                <a:ea typeface="MS Gothic" pitchFamily="2"/>
                <a:cs typeface="Tahoma" pitchFamily="2"/>
              </a:rPr>
              <a:t>LINEÁRNÍ FUNKCE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60363" y="1368425"/>
            <a:ext cx="9178925" cy="1981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latin typeface="Arial" pitchFamily="18"/>
                <a:ea typeface="MS Gothic" pitchFamily="2"/>
                <a:cs typeface="Tahoma" pitchFamily="2"/>
              </a:rPr>
              <a:t>DEFINICE:</a:t>
            </a:r>
            <a:r>
              <a:rPr lang="cs-CZ" sz="2600" dirty="0">
                <a:latin typeface="Arial" pitchFamily="18"/>
                <a:ea typeface="MS Gothic" pitchFamily="2"/>
                <a:cs typeface="Tahoma" pitchFamily="2"/>
              </a:rPr>
              <a:t>      </a:t>
            </a:r>
            <a:r>
              <a:rPr lang="cs-CZ" sz="2600" b="1" dirty="0">
                <a:latin typeface="Arial" pitchFamily="18"/>
                <a:ea typeface="MS Gothic" pitchFamily="2"/>
                <a:cs typeface="Tahoma" pitchFamily="2"/>
              </a:rPr>
              <a:t>Každá </a:t>
            </a:r>
            <a:r>
              <a:rPr lang="cs-CZ" sz="2600" b="1" dirty="0" err="1">
                <a:latin typeface="Arial" pitchFamily="18"/>
                <a:ea typeface="MS Gothic" pitchFamily="2"/>
                <a:cs typeface="Tahoma" pitchFamily="2"/>
              </a:rPr>
              <a:t>fce</a:t>
            </a:r>
            <a:r>
              <a:rPr lang="cs-CZ" sz="2600" b="1" dirty="0">
                <a:latin typeface="Arial" pitchFamily="18"/>
                <a:ea typeface="MS Gothic" pitchFamily="2"/>
                <a:cs typeface="Tahoma" pitchFamily="2"/>
              </a:rPr>
              <a:t>, která je dána rovnicí</a:t>
            </a:r>
          </a:p>
          <a:p>
            <a:pPr fontAlgn="auto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latin typeface="Arial" pitchFamily="18"/>
                <a:ea typeface="MS Gothic" pitchFamily="2"/>
                <a:cs typeface="Tahoma" pitchFamily="2"/>
              </a:rPr>
              <a:t>                                       y = </a:t>
            </a:r>
            <a:r>
              <a:rPr lang="cs-CZ" sz="2600" b="1" dirty="0" err="1">
                <a:latin typeface="Arial" pitchFamily="18"/>
                <a:ea typeface="MS Gothic" pitchFamily="2"/>
                <a:cs typeface="Tahoma" pitchFamily="2"/>
              </a:rPr>
              <a:t>kx</a:t>
            </a:r>
            <a:r>
              <a:rPr lang="cs-CZ" sz="2600" b="1" dirty="0">
                <a:latin typeface="Arial" pitchFamily="18"/>
                <a:ea typeface="MS Gothic" pitchFamily="2"/>
                <a:cs typeface="Tahoma" pitchFamily="2"/>
              </a:rPr>
              <a:t> + q</a:t>
            </a:r>
          </a:p>
          <a:p>
            <a:pPr fontAlgn="auto" hangingPunc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>
                <a:latin typeface="Arial" pitchFamily="18"/>
                <a:ea typeface="MS Gothic" pitchFamily="2"/>
                <a:cs typeface="Tahoma" pitchFamily="2"/>
              </a:rPr>
              <a:t>               kde </a:t>
            </a:r>
            <a:r>
              <a:rPr lang="cs-CZ" sz="2600" b="1" u="sng" dirty="0">
                <a:latin typeface="Arial" pitchFamily="18"/>
                <a:ea typeface="MS Gothic" pitchFamily="2"/>
                <a:cs typeface="Tahoma" pitchFamily="2"/>
              </a:rPr>
              <a:t>k</a:t>
            </a:r>
            <a:r>
              <a:rPr lang="cs-CZ" sz="2600" b="1" dirty="0">
                <a:latin typeface="Arial" pitchFamily="18"/>
                <a:ea typeface="MS Gothic" pitchFamily="2"/>
                <a:cs typeface="Tahoma" pitchFamily="2"/>
              </a:rPr>
              <a:t> a </a:t>
            </a:r>
            <a:r>
              <a:rPr lang="cs-CZ" sz="2600" b="1" u="sng" dirty="0">
                <a:latin typeface="Arial" pitchFamily="18"/>
                <a:ea typeface="MS Gothic" pitchFamily="2"/>
                <a:cs typeface="Tahoma" pitchFamily="2"/>
              </a:rPr>
              <a:t>q</a:t>
            </a:r>
            <a:r>
              <a:rPr lang="cs-CZ" sz="2600" b="1" dirty="0">
                <a:latin typeface="Arial" pitchFamily="18"/>
                <a:ea typeface="MS Gothic" pitchFamily="2"/>
                <a:cs typeface="Tahoma" pitchFamily="2"/>
              </a:rPr>
              <a:t>      R, se nazývá lineární funkce.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3671888" y="2238375"/>
            <a:ext cx="2160587" cy="719138"/>
          </a:xfrm>
          <a:prstGeom prst="rect">
            <a:avLst/>
          </a:prstGeom>
          <a:solidFill>
            <a:srgbClr val="99CCFF">
              <a:alpha val="0"/>
            </a:srgbClr>
          </a:solidFill>
          <a:ln w="72000">
            <a:solidFill>
              <a:srgbClr val="000000"/>
            </a:solidFill>
            <a:prstDash val="solid"/>
          </a:ln>
        </p:spPr>
        <p:txBody>
          <a:bodyPr wrap="none" lIns="126000" tIns="81000" rIns="126000" bIns="81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Volný tvar 4"/>
          <p:cNvSpPr/>
          <p:nvPr/>
        </p:nvSpPr>
        <p:spPr>
          <a:xfrm>
            <a:off x="3440113" y="3279775"/>
            <a:ext cx="319087" cy="227013"/>
          </a:xfrm>
          <a:custGeom>
            <a:avLst/>
            <a:gdLst>
              <a:gd name="stAng" fmla="val 5473800"/>
              <a:gd name="enAng" fmla="val 15877800"/>
              <a:gd name="sw1" fmla="+- enAng 0 stAng"/>
              <a:gd name="sw2" fmla="+- sw1 21600000 0"/>
              <a:gd name="swAng" fmla="?: sw1 sw1 sw2"/>
              <a:gd name="wt1" fmla="sin 10800 stAng"/>
              <a:gd name="ht1" fmla="cos 10800 stAng"/>
              <a:gd name="dx1" fmla="cat2 10800 ht1 wt1"/>
              <a:gd name="dy1" fmla="sat2 10800 ht1 wt1"/>
              <a:gd name="x1" fmla="+- 10800 dx1 0"/>
              <a:gd name="y1" fmla="+- 10800 dy1 0"/>
              <a:gd name="wt2" fmla="sin 10800 enAng"/>
              <a:gd name="ht2" fmla="cos 10800 enAng"/>
              <a:gd name="dx2" fmla="cat2 10800 ht2 wt2"/>
              <a:gd name="dy2" fmla="sat2 10800 ht2 wt2"/>
              <a:gd name="x2" fmla="+- 10800 dx2 0"/>
              <a:gd name="y2" fmla="+- 10800 dy2 0"/>
              <a:gd name="idx" fmla="cos 10800 2700000"/>
              <a:gd name="idy" fmla="sin 10800 2700000"/>
              <a:gd name="il" fmla="+- 10800 0 idx"/>
              <a:gd name="ir" fmla="+- 10800 idx 0"/>
              <a:gd name="it" fmla="+- 10800 0 idy"/>
              <a:gd name="ib" fmla="+- 10800 idy 0"/>
              <a:gd name="low" fmla="val 0"/>
              <a:gd name="mid" fmla="val 10800"/>
              <a:gd name="high" fmla="val 21600"/>
            </a:gdLst>
            <a:ahLst/>
            <a:cxnLst>
              <a:cxn ang="0">
                <a:pos x="high" y="mid"/>
              </a:cxn>
              <a:cxn ang="cd4">
                <a:pos x="mid" y="high"/>
              </a:cxn>
              <a:cxn ang="cd2">
                <a:pos x="low" y="mid"/>
              </a:cxn>
              <a:cxn ang="3cd4">
                <a:pos x="mid" y="low"/>
              </a:cxn>
            </a:cxnLst>
            <a:rect l="il" t="it" r="ir" b="ib"/>
            <a:pathLst>
              <a:path w="21600" h="21600" fill="none">
                <a:moveTo>
                  <a:pt x="x1" y="y1"/>
                </a:moveTo>
                <a:arcTo wR="mid" hR="mid" stAng="stAng" swAng="swAng"/>
              </a:path>
            </a:pathLst>
          </a:custGeom>
          <a:noFill/>
          <a:ln w="54000">
            <a:solidFill>
              <a:srgbClr val="000000"/>
            </a:solidFill>
            <a:prstDash val="solid"/>
          </a:ln>
        </p:spPr>
        <p:txBody>
          <a:bodyPr wrap="none" lIns="99000" tIns="54000" rIns="99000" bIns="54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3440113" y="3392488"/>
            <a:ext cx="179387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00" fill="none">
                <a:moveTo>
                  <a:pt x="0" y="0"/>
                </a:moveTo>
                <a:lnTo>
                  <a:pt x="500" y="0"/>
                </a:lnTo>
              </a:path>
            </a:pathLst>
          </a:custGeom>
          <a:noFill/>
          <a:ln w="54000">
            <a:solidFill>
              <a:srgbClr val="000000"/>
            </a:solidFill>
            <a:prstDash val="solid"/>
          </a:ln>
        </p:spPr>
        <p:txBody>
          <a:bodyPr wrap="none" lIns="99000" tIns="54000" rIns="99000" bIns="54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-12700" y="1428750"/>
            <a:ext cx="9263063" cy="2339975"/>
          </a:xfrm>
          <a:prstGeom prst="rect">
            <a:avLst/>
          </a:prstGeom>
          <a:solidFill>
            <a:srgbClr val="99CCFF">
              <a:alpha val="0"/>
            </a:srgbClr>
          </a:solidFill>
          <a:ln w="36000">
            <a:solidFill>
              <a:srgbClr val="FF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63500" y="36513"/>
            <a:ext cx="10185400" cy="4365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př. Urči, zda je daná rovnice rovnicí lineární fce. Jestli ano, urči </a:t>
            </a:r>
            <a:r>
              <a:rPr lang="cs-CZ" sz="2400" b="1" u="sng">
                <a:latin typeface="Arial" pitchFamily="18"/>
                <a:ea typeface="MS Gothic" pitchFamily="2"/>
                <a:cs typeface="Tahoma" pitchFamily="2"/>
              </a:rPr>
              <a:t>k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 a </a:t>
            </a:r>
            <a:r>
              <a:rPr lang="cs-CZ" sz="2400" b="1" u="sng">
                <a:latin typeface="Arial" pitchFamily="18"/>
                <a:ea typeface="MS Gothic" pitchFamily="2"/>
                <a:cs typeface="Tahoma" pitchFamily="2"/>
              </a:rPr>
              <a:t>q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3" name="TextovéPole 2"/>
          <p:cNvSpPr txBox="1">
            <a:spLocks noResize="1"/>
          </p:cNvSpPr>
          <p:nvPr/>
        </p:nvSpPr>
        <p:spPr>
          <a:xfrm>
            <a:off x="4743450" y="2455863"/>
            <a:ext cx="720725" cy="3603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TextovéPole 3"/>
          <p:cNvSpPr txBox="1">
            <a:spLocks noResize="1"/>
          </p:cNvSpPr>
          <p:nvPr/>
        </p:nvSpPr>
        <p:spPr>
          <a:xfrm>
            <a:off x="4743450" y="2455863"/>
            <a:ext cx="720725" cy="3603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grpSp>
        <p:nvGrpSpPr>
          <p:cNvPr id="4101" name="Skupina 4"/>
          <p:cNvGrpSpPr>
            <a:grpSpLocks/>
          </p:cNvGrpSpPr>
          <p:nvPr/>
        </p:nvGrpSpPr>
        <p:grpSpPr bwMode="auto">
          <a:xfrm>
            <a:off x="539750" y="431800"/>
            <a:ext cx="9033668" cy="1862819"/>
            <a:chOff x="540360" y="432000"/>
            <a:chExt cx="9033514" cy="1862338"/>
          </a:xfrm>
        </p:grpSpPr>
        <p:sp>
          <p:nvSpPr>
            <p:cNvPr id="6" name="TextovéPole 5"/>
            <p:cNvSpPr txBox="1"/>
            <p:nvPr/>
          </p:nvSpPr>
          <p:spPr>
            <a:xfrm>
              <a:off x="540360" y="611342"/>
              <a:ext cx="9033514" cy="168299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 compatLnSpc="0">
              <a:spAutoFit/>
            </a:bodyPr>
            <a:lstStyle/>
            <a:p>
              <a:pPr fontAlgn="auto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a) y =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5x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+ 2           d) y =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4x       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g) y =             j) y = -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7</a:t>
              </a:r>
              <a:endParaRPr lang="cs-CZ" sz="2400" b="1" dirty="0">
                <a:latin typeface="Arial" pitchFamily="18"/>
                <a:ea typeface="MS Gothic" pitchFamily="2"/>
                <a:cs typeface="Tahoma" pitchFamily="2"/>
              </a:endParaRPr>
            </a:p>
            <a:p>
              <a:pPr fontAlgn="auto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b) y =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x</a:t>
              </a:r>
              <a:r>
                <a:rPr lang="cs-CZ" sz="2400" b="1" baseline="30000" dirty="0" smtClean="0">
                  <a:latin typeface="Arial" pitchFamily="18"/>
                  <a:ea typeface="MS Gothic" pitchFamily="2"/>
                  <a:cs typeface="Tahoma" pitchFamily="2"/>
                </a:rPr>
                <a:t>5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+ 5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      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e) y = x</a:t>
              </a:r>
              <a:r>
                <a:rPr lang="cs-CZ" sz="2400" b="1" baseline="30000" dirty="0">
                  <a:latin typeface="Arial" pitchFamily="18"/>
                  <a:ea typeface="MS Gothic" pitchFamily="2"/>
                  <a:cs typeface="Tahoma" pitchFamily="2"/>
                </a:rPr>
                <a:t>2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              h) y= x –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1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k) y = 1 +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3x</a:t>
              </a:r>
              <a:endParaRPr lang="cs-CZ" sz="2400" b="1" dirty="0">
                <a:latin typeface="Arial" pitchFamily="18"/>
                <a:ea typeface="MS Gothic" pitchFamily="2"/>
                <a:cs typeface="Tahoma" pitchFamily="2"/>
              </a:endParaRPr>
            </a:p>
            <a:p>
              <a:pPr fontAlgn="auto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c) y = -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x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–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7    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f) y =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6          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i) y = -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3x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l) y =  </a:t>
              </a:r>
            </a:p>
          </p:txBody>
        </p:sp>
        <p:grpSp>
          <p:nvGrpSpPr>
            <p:cNvPr id="4103" name="Skupina 6"/>
            <p:cNvGrpSpPr>
              <a:grpSpLocks/>
            </p:cNvGrpSpPr>
            <p:nvPr/>
          </p:nvGrpSpPr>
          <p:grpSpPr bwMode="auto">
            <a:xfrm>
              <a:off x="6552121" y="432000"/>
              <a:ext cx="360356" cy="846845"/>
              <a:chOff x="6552121" y="432000"/>
              <a:chExt cx="360356" cy="846845"/>
            </a:xfrm>
          </p:grpSpPr>
          <p:sp>
            <p:nvSpPr>
              <p:cNvPr id="8" name="TextovéPole 7"/>
              <p:cNvSpPr txBox="1"/>
              <p:nvPr/>
            </p:nvSpPr>
            <p:spPr>
              <a:xfrm>
                <a:off x="6552121" y="432000"/>
                <a:ext cx="336544" cy="4094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compatLnSpc="0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cs-CZ" sz="2200" b="1">
                    <a:latin typeface="Arial" pitchFamily="18"/>
                    <a:ea typeface="MS Gothic" pitchFamily="2"/>
                    <a:cs typeface="Tahoma" pitchFamily="2"/>
                  </a:rPr>
                  <a:t>x</a:t>
                </a:r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6552121" y="863689"/>
                <a:ext cx="338654" cy="4151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compatLnSpc="0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cs-CZ" sz="2200" b="1" dirty="0">
                    <a:latin typeface="Arial" pitchFamily="18"/>
                    <a:ea typeface="MS Gothic" pitchFamily="2"/>
                    <a:cs typeface="Tahoma" pitchFamily="2"/>
                  </a:rPr>
                  <a:t>2</a:t>
                </a:r>
              </a:p>
            </p:txBody>
          </p:sp>
          <p:sp>
            <p:nvSpPr>
              <p:cNvPr id="10" name="Přímá spojnice 9"/>
              <p:cNvSpPr/>
              <p:nvPr/>
            </p:nvSpPr>
            <p:spPr>
              <a:xfrm>
                <a:off x="6552121" y="863689"/>
                <a:ext cx="360356" cy="0"/>
              </a:xfrm>
              <a:prstGeom prst="line">
                <a:avLst/>
              </a:prstGeom>
              <a:noFill/>
              <a:ln w="36000">
                <a:solidFill>
                  <a:srgbClr val="000000"/>
                </a:solidFill>
                <a:prstDash val="solid"/>
              </a:ln>
            </p:spPr>
            <p:txBody>
              <a:bodyPr wrap="none" lIns="90000" tIns="45000" rIns="90000" bIns="45000" anchor="ctr" anchorCtr="1" compatLnSpc="0"/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atin typeface="Arial" pitchFamily="18"/>
                  <a:ea typeface="MS Gothic" pitchFamily="2"/>
                  <a:cs typeface="Tahoma" pitchFamily="2"/>
                </a:endParaRPr>
              </a:p>
            </p:txBody>
          </p:sp>
        </p:grpSp>
        <p:grpSp>
          <p:nvGrpSpPr>
            <p:cNvPr id="4104" name="Skupina 10"/>
            <p:cNvGrpSpPr>
              <a:grpSpLocks/>
            </p:cNvGrpSpPr>
            <p:nvPr/>
          </p:nvGrpSpPr>
          <p:grpSpPr bwMode="auto">
            <a:xfrm>
              <a:off x="8352315" y="1511221"/>
              <a:ext cx="360356" cy="769739"/>
              <a:chOff x="8352315" y="1511221"/>
              <a:chExt cx="360356" cy="769739"/>
            </a:xfrm>
          </p:grpSpPr>
          <p:sp>
            <p:nvSpPr>
              <p:cNvPr id="12" name="TextovéPole 11"/>
              <p:cNvSpPr txBox="1"/>
              <p:nvPr/>
            </p:nvSpPr>
            <p:spPr>
              <a:xfrm>
                <a:off x="8352315" y="1871491"/>
                <a:ext cx="336544" cy="4094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compatLnSpc="0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cs-CZ" sz="2200" b="1">
                    <a:latin typeface="Arial" pitchFamily="18"/>
                    <a:ea typeface="MS Gothic" pitchFamily="2"/>
                    <a:cs typeface="Tahoma" pitchFamily="2"/>
                  </a:rPr>
                  <a:t>x</a:t>
                </a:r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8352315" y="1511221"/>
                <a:ext cx="338655" cy="4151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compatLnSpc="0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cs-CZ" sz="2200" b="1" dirty="0" smtClean="0">
                    <a:latin typeface="Arial" pitchFamily="18"/>
                    <a:ea typeface="MS Gothic" pitchFamily="2"/>
                    <a:cs typeface="Tahoma" pitchFamily="2"/>
                  </a:rPr>
                  <a:t>1</a:t>
                </a:r>
                <a:endParaRPr lang="cs-CZ" sz="2200" b="1" dirty="0">
                  <a:latin typeface="Arial" pitchFamily="18"/>
                  <a:ea typeface="MS Gothic" pitchFamily="2"/>
                  <a:cs typeface="Tahoma" pitchFamily="2"/>
                </a:endParaRPr>
              </a:p>
            </p:txBody>
          </p:sp>
          <p:sp>
            <p:nvSpPr>
              <p:cNvPr id="14" name="Přímá spojnice 13"/>
              <p:cNvSpPr/>
              <p:nvPr/>
            </p:nvSpPr>
            <p:spPr>
              <a:xfrm>
                <a:off x="8352315" y="1907994"/>
                <a:ext cx="360356" cy="0"/>
              </a:xfrm>
              <a:prstGeom prst="line">
                <a:avLst/>
              </a:prstGeom>
              <a:noFill/>
              <a:ln w="36000">
                <a:solidFill>
                  <a:srgbClr val="000000"/>
                </a:solidFill>
                <a:prstDash val="solid"/>
              </a:ln>
            </p:spPr>
            <p:txBody>
              <a:bodyPr wrap="none" lIns="90000" tIns="45000" rIns="90000" bIns="45000" anchor="ctr" anchorCtr="1" compatLnSpc="0"/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atin typeface="Arial" pitchFamily="18"/>
                  <a:ea typeface="MS Gothic" pitchFamily="2"/>
                  <a:cs typeface="Tahoma" pitchFamily="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63500" y="36513"/>
            <a:ext cx="10185400" cy="4365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př. Urči, zda je daná rovnice rovnicí lineární fce. Jestli ano, urči </a:t>
            </a:r>
            <a:r>
              <a:rPr lang="cs-CZ" sz="2400" b="1" u="sng">
                <a:latin typeface="Arial" pitchFamily="18"/>
                <a:ea typeface="MS Gothic" pitchFamily="2"/>
                <a:cs typeface="Tahoma" pitchFamily="2"/>
              </a:rPr>
              <a:t>k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 a </a:t>
            </a:r>
            <a:r>
              <a:rPr lang="cs-CZ" sz="2400" b="1" u="sng">
                <a:latin typeface="Arial" pitchFamily="18"/>
                <a:ea typeface="MS Gothic" pitchFamily="2"/>
                <a:cs typeface="Tahoma" pitchFamily="2"/>
              </a:rPr>
              <a:t>q</a:t>
            </a: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.</a:t>
            </a:r>
          </a:p>
        </p:txBody>
      </p:sp>
      <p:sp>
        <p:nvSpPr>
          <p:cNvPr id="3" name="TextovéPole 2"/>
          <p:cNvSpPr txBox="1">
            <a:spLocks noResize="1"/>
          </p:cNvSpPr>
          <p:nvPr/>
        </p:nvSpPr>
        <p:spPr>
          <a:xfrm>
            <a:off x="4743450" y="2455863"/>
            <a:ext cx="720725" cy="3603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TextovéPole 3"/>
          <p:cNvSpPr txBox="1">
            <a:spLocks noResize="1"/>
          </p:cNvSpPr>
          <p:nvPr/>
        </p:nvSpPr>
        <p:spPr>
          <a:xfrm>
            <a:off x="4743450" y="2455863"/>
            <a:ext cx="720725" cy="3603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grpSp>
        <p:nvGrpSpPr>
          <p:cNvPr id="4101" name="Skupina 4"/>
          <p:cNvGrpSpPr>
            <a:grpSpLocks/>
          </p:cNvGrpSpPr>
          <p:nvPr/>
        </p:nvGrpSpPr>
        <p:grpSpPr bwMode="auto">
          <a:xfrm>
            <a:off x="539750" y="431800"/>
            <a:ext cx="9033668" cy="1862819"/>
            <a:chOff x="540360" y="432000"/>
            <a:chExt cx="9033514" cy="1862338"/>
          </a:xfrm>
        </p:grpSpPr>
        <p:sp>
          <p:nvSpPr>
            <p:cNvPr id="6" name="TextovéPole 5"/>
            <p:cNvSpPr txBox="1"/>
            <p:nvPr/>
          </p:nvSpPr>
          <p:spPr>
            <a:xfrm>
              <a:off x="540360" y="611342"/>
              <a:ext cx="9033514" cy="168299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0000" tIns="45000" rIns="90000" bIns="45000" compatLnSpc="0">
              <a:spAutoFit/>
            </a:bodyPr>
            <a:lstStyle/>
            <a:p>
              <a:pPr fontAlgn="auto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a) y =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5x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+ 2           d) y =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4x       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g) y =             j) y = -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7</a:t>
              </a:r>
              <a:endParaRPr lang="cs-CZ" sz="2400" b="1" dirty="0">
                <a:latin typeface="Arial" pitchFamily="18"/>
                <a:ea typeface="MS Gothic" pitchFamily="2"/>
                <a:cs typeface="Tahoma" pitchFamily="2"/>
              </a:endParaRPr>
            </a:p>
            <a:p>
              <a:pPr fontAlgn="auto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b) y =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x</a:t>
              </a:r>
              <a:r>
                <a:rPr lang="cs-CZ" sz="2400" b="1" baseline="30000" dirty="0" smtClean="0">
                  <a:latin typeface="Arial" pitchFamily="18"/>
                  <a:ea typeface="MS Gothic" pitchFamily="2"/>
                  <a:cs typeface="Tahoma" pitchFamily="2"/>
                </a:rPr>
                <a:t>5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+ 5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      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e) y = x</a:t>
              </a:r>
              <a:r>
                <a:rPr lang="cs-CZ" sz="2400" b="1" baseline="30000" dirty="0">
                  <a:latin typeface="Arial" pitchFamily="18"/>
                  <a:ea typeface="MS Gothic" pitchFamily="2"/>
                  <a:cs typeface="Tahoma" pitchFamily="2"/>
                </a:rPr>
                <a:t>2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              h) y= x –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1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k) y = 1 +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3x</a:t>
              </a:r>
              <a:endParaRPr lang="cs-CZ" sz="2400" b="1" dirty="0">
                <a:latin typeface="Arial" pitchFamily="18"/>
                <a:ea typeface="MS Gothic" pitchFamily="2"/>
                <a:cs typeface="Tahoma" pitchFamily="2"/>
              </a:endParaRPr>
            </a:p>
            <a:p>
              <a:pPr fontAlgn="auto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c) y = -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x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–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7    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f) y =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6          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i) y = - </a:t>
              </a:r>
              <a:r>
                <a:rPr lang="cs-CZ" sz="2400" b="1" dirty="0" smtClean="0">
                  <a:latin typeface="Arial" pitchFamily="18"/>
                  <a:ea typeface="MS Gothic" pitchFamily="2"/>
                  <a:cs typeface="Tahoma" pitchFamily="2"/>
                </a:rPr>
                <a:t>3x      </a:t>
              </a:r>
              <a:r>
                <a:rPr lang="cs-CZ" sz="2400" b="1" dirty="0">
                  <a:latin typeface="Arial" pitchFamily="18"/>
                  <a:ea typeface="MS Gothic" pitchFamily="2"/>
                  <a:cs typeface="Tahoma" pitchFamily="2"/>
                </a:rPr>
                <a:t>l) y =  </a:t>
              </a:r>
            </a:p>
          </p:txBody>
        </p:sp>
        <p:grpSp>
          <p:nvGrpSpPr>
            <p:cNvPr id="4103" name="Skupina 6"/>
            <p:cNvGrpSpPr>
              <a:grpSpLocks/>
            </p:cNvGrpSpPr>
            <p:nvPr/>
          </p:nvGrpSpPr>
          <p:grpSpPr bwMode="auto">
            <a:xfrm>
              <a:off x="6552121" y="432000"/>
              <a:ext cx="360356" cy="846845"/>
              <a:chOff x="6552121" y="432000"/>
              <a:chExt cx="360356" cy="846845"/>
            </a:xfrm>
          </p:grpSpPr>
          <p:sp>
            <p:nvSpPr>
              <p:cNvPr id="8" name="TextovéPole 7"/>
              <p:cNvSpPr txBox="1"/>
              <p:nvPr/>
            </p:nvSpPr>
            <p:spPr>
              <a:xfrm>
                <a:off x="6552121" y="432000"/>
                <a:ext cx="336544" cy="4094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compatLnSpc="0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cs-CZ" sz="2200" b="1">
                    <a:latin typeface="Arial" pitchFamily="18"/>
                    <a:ea typeface="MS Gothic" pitchFamily="2"/>
                    <a:cs typeface="Tahoma" pitchFamily="2"/>
                  </a:rPr>
                  <a:t>x</a:t>
                </a:r>
              </a:p>
            </p:txBody>
          </p:sp>
          <p:sp>
            <p:nvSpPr>
              <p:cNvPr id="9" name="TextovéPole 8"/>
              <p:cNvSpPr txBox="1"/>
              <p:nvPr/>
            </p:nvSpPr>
            <p:spPr>
              <a:xfrm>
                <a:off x="6552121" y="863689"/>
                <a:ext cx="338654" cy="4151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compatLnSpc="0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cs-CZ" sz="2200" b="1" dirty="0">
                    <a:latin typeface="Arial" pitchFamily="18"/>
                    <a:ea typeface="MS Gothic" pitchFamily="2"/>
                    <a:cs typeface="Tahoma" pitchFamily="2"/>
                  </a:rPr>
                  <a:t>2</a:t>
                </a:r>
              </a:p>
            </p:txBody>
          </p:sp>
          <p:sp>
            <p:nvSpPr>
              <p:cNvPr id="10" name="Přímá spojnice 9"/>
              <p:cNvSpPr/>
              <p:nvPr/>
            </p:nvSpPr>
            <p:spPr>
              <a:xfrm>
                <a:off x="6552121" y="863689"/>
                <a:ext cx="360356" cy="0"/>
              </a:xfrm>
              <a:prstGeom prst="line">
                <a:avLst/>
              </a:prstGeom>
              <a:noFill/>
              <a:ln w="36000">
                <a:solidFill>
                  <a:srgbClr val="000000"/>
                </a:solidFill>
                <a:prstDash val="solid"/>
              </a:ln>
            </p:spPr>
            <p:txBody>
              <a:bodyPr wrap="none" lIns="90000" tIns="45000" rIns="90000" bIns="45000" anchor="ctr" anchorCtr="1" compatLnSpc="0"/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atin typeface="Arial" pitchFamily="18"/>
                  <a:ea typeface="MS Gothic" pitchFamily="2"/>
                  <a:cs typeface="Tahoma" pitchFamily="2"/>
                </a:endParaRPr>
              </a:p>
            </p:txBody>
          </p:sp>
        </p:grpSp>
        <p:grpSp>
          <p:nvGrpSpPr>
            <p:cNvPr id="4104" name="Skupina 10"/>
            <p:cNvGrpSpPr>
              <a:grpSpLocks/>
            </p:cNvGrpSpPr>
            <p:nvPr/>
          </p:nvGrpSpPr>
          <p:grpSpPr bwMode="auto">
            <a:xfrm>
              <a:off x="8352315" y="1511221"/>
              <a:ext cx="360356" cy="769739"/>
              <a:chOff x="8352315" y="1511221"/>
              <a:chExt cx="360356" cy="769739"/>
            </a:xfrm>
          </p:grpSpPr>
          <p:sp>
            <p:nvSpPr>
              <p:cNvPr id="12" name="TextovéPole 11"/>
              <p:cNvSpPr txBox="1"/>
              <p:nvPr/>
            </p:nvSpPr>
            <p:spPr>
              <a:xfrm>
                <a:off x="8352315" y="1871491"/>
                <a:ext cx="336544" cy="4094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compatLnSpc="0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cs-CZ" sz="2200" b="1">
                    <a:latin typeface="Arial" pitchFamily="18"/>
                    <a:ea typeface="MS Gothic" pitchFamily="2"/>
                    <a:cs typeface="Tahoma" pitchFamily="2"/>
                  </a:rPr>
                  <a:t>x</a:t>
                </a:r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8352315" y="1511221"/>
                <a:ext cx="338655" cy="4151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0000" tIns="45000" rIns="90000" bIns="45000" compatLnSpc="0">
                <a:spAutoFit/>
              </a:bodyPr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cs-CZ" sz="2200" b="1" dirty="0" smtClean="0">
                    <a:latin typeface="Arial" pitchFamily="18"/>
                    <a:ea typeface="MS Gothic" pitchFamily="2"/>
                    <a:cs typeface="Tahoma" pitchFamily="2"/>
                  </a:rPr>
                  <a:t>1</a:t>
                </a:r>
                <a:endParaRPr lang="cs-CZ" sz="2200" b="1" dirty="0">
                  <a:latin typeface="Arial" pitchFamily="18"/>
                  <a:ea typeface="MS Gothic" pitchFamily="2"/>
                  <a:cs typeface="Tahoma" pitchFamily="2"/>
                </a:endParaRPr>
              </a:p>
            </p:txBody>
          </p:sp>
          <p:sp>
            <p:nvSpPr>
              <p:cNvPr id="14" name="Přímá spojnice 13"/>
              <p:cNvSpPr/>
              <p:nvPr/>
            </p:nvSpPr>
            <p:spPr>
              <a:xfrm>
                <a:off x="8352315" y="1907994"/>
                <a:ext cx="360356" cy="0"/>
              </a:xfrm>
              <a:prstGeom prst="line">
                <a:avLst/>
              </a:prstGeom>
              <a:noFill/>
              <a:ln w="36000">
                <a:solidFill>
                  <a:srgbClr val="000000"/>
                </a:solidFill>
                <a:prstDash val="solid"/>
              </a:ln>
            </p:spPr>
            <p:txBody>
              <a:bodyPr wrap="none" lIns="90000" tIns="45000" rIns="90000" bIns="45000" anchor="ctr" anchorCtr="1" compatLnSpc="0"/>
              <a:lstStyle/>
              <a:p>
                <a:pPr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cs-CZ">
                  <a:latin typeface="Arial" pitchFamily="18"/>
                  <a:ea typeface="MS Gothic" pitchFamily="2"/>
                  <a:cs typeface="Tahoma" pitchFamily="2"/>
                </a:endParaRPr>
              </a:p>
            </p:txBody>
          </p:sp>
        </p:grpSp>
      </p:grpSp>
      <p:sp>
        <p:nvSpPr>
          <p:cNvPr id="15" name="TextovéPole 14"/>
          <p:cNvSpPr txBox="1"/>
          <p:nvPr/>
        </p:nvSpPr>
        <p:spPr>
          <a:xfrm>
            <a:off x="195263" y="2701925"/>
            <a:ext cx="2850437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a) ano: k =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5,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q = 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95263" y="3205163"/>
            <a:ext cx="909637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b) ne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12725" y="3635375"/>
            <a:ext cx="3226437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c) ano: k = -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1,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q = -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7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602038" y="2665413"/>
            <a:ext cx="2867237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d) ano: k =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4,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q = 0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600450" y="3132138"/>
            <a:ext cx="892175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e) ne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635375" y="3638550"/>
            <a:ext cx="2781700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f) ano: k = 0, q =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6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888163" y="3635375"/>
            <a:ext cx="2952773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i) ano: k = -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3,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q = 0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635375" y="4427538"/>
            <a:ext cx="2952773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j) ano: k = 0, q = -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7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597275" y="4970463"/>
            <a:ext cx="2935973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k)  ano: k =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3,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q = 1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646488" y="5510213"/>
            <a:ext cx="893762" cy="4365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l)  ne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875986" y="2606933"/>
            <a:ext cx="3123974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g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)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ano: k =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0,5,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q =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0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911975" y="3109152"/>
            <a:ext cx="3055237" cy="44475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h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)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ano: k =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1, 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q = - </a:t>
            </a:r>
            <a:r>
              <a:rPr lang="cs-CZ" sz="2400" b="1" dirty="0" smtClean="0">
                <a:latin typeface="Arial" pitchFamily="18"/>
                <a:ea typeface="MS Gothic" pitchFamily="2"/>
                <a:cs typeface="Tahoma" pitchFamily="2"/>
              </a:rPr>
              <a:t>1</a:t>
            </a:r>
            <a:endParaRPr lang="cs-CZ" sz="2400" b="1" dirty="0"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9533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4938" y="1692275"/>
            <a:ext cx="7218362" cy="15081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u="sng">
                <a:latin typeface="Arial" pitchFamily="18"/>
                <a:ea typeface="MS Gothic" pitchFamily="2"/>
                <a:cs typeface="Tahoma" pitchFamily="2"/>
              </a:rPr>
              <a:t>FCE ROSTOUCÍ, KLESAJÍCÍ,</a:t>
            </a:r>
          </a:p>
          <a:p>
            <a:pPr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>
                <a:latin typeface="Arial" pitchFamily="18"/>
                <a:ea typeface="MS Gothic" pitchFamily="2"/>
                <a:cs typeface="Tahoma" pitchFamily="2"/>
              </a:rPr>
              <a:t>             </a:t>
            </a:r>
            <a:r>
              <a:rPr lang="cs-CZ" sz="4000" b="1" u="sng">
                <a:latin typeface="Arial" pitchFamily="18"/>
                <a:ea typeface="MS Gothic" pitchFamily="2"/>
                <a:cs typeface="Tahoma" pitchFamily="2"/>
              </a:rPr>
              <a:t>KONSTANTNÍ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15938" y="179388"/>
            <a:ext cx="8475662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>
                <a:latin typeface="Arial" pitchFamily="18"/>
                <a:ea typeface="MS Gothic" pitchFamily="2"/>
                <a:cs typeface="Tahoma" pitchFamily="2"/>
              </a:rPr>
              <a:t>Fce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y = </a:t>
            </a:r>
            <a:r>
              <a:rPr lang="cs-CZ" sz="2400" b="1" dirty="0" err="1">
                <a:latin typeface="Arial" pitchFamily="18"/>
                <a:ea typeface="MS Gothic" pitchFamily="2"/>
                <a:cs typeface="Tahoma" pitchFamily="2"/>
              </a:rPr>
              <a:t>kx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+ q je </a:t>
            </a:r>
            <a:r>
              <a:rPr lang="cs-CZ" sz="2400" b="1" u="sng" dirty="0">
                <a:latin typeface="Arial" pitchFamily="18"/>
                <a:ea typeface="MS Gothic" pitchFamily="2"/>
                <a:cs typeface="Tahoma" pitchFamily="2"/>
              </a:rPr>
              <a:t>ROSTOUCÍ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, je-li </a:t>
            </a:r>
            <a:r>
              <a:rPr lang="cs-CZ" sz="2400" b="1" u="sng" dirty="0">
                <a:latin typeface="Arial" pitchFamily="18"/>
                <a:ea typeface="MS Gothic" pitchFamily="2"/>
                <a:cs typeface="Tahoma" pitchFamily="2"/>
              </a:rPr>
              <a:t>k &gt; 0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( </a:t>
            </a:r>
            <a:r>
              <a:rPr lang="cs-CZ" sz="2400" b="1" u="sng" dirty="0">
                <a:latin typeface="Arial" pitchFamily="18"/>
                <a:ea typeface="MS Gothic" pitchFamily="2"/>
                <a:cs typeface="Tahoma" pitchFamily="2"/>
              </a:rPr>
              <a:t>k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je kladné číslo 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0363" y="1403350"/>
            <a:ext cx="2027237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př. y = 3x + 2</a:t>
            </a:r>
          </a:p>
        </p:txBody>
      </p:sp>
      <p:sp>
        <p:nvSpPr>
          <p:cNvPr id="5" name="Volný tvar 4"/>
          <p:cNvSpPr/>
          <p:nvPr/>
        </p:nvSpPr>
        <p:spPr>
          <a:xfrm>
            <a:off x="5616575" y="1223963"/>
            <a:ext cx="0" cy="37544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0428" fill="none">
                <a:moveTo>
                  <a:pt x="0" y="0"/>
                </a:moveTo>
                <a:lnTo>
                  <a:pt x="0" y="10428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Volný tvar 5"/>
          <p:cNvSpPr/>
          <p:nvPr/>
        </p:nvSpPr>
        <p:spPr>
          <a:xfrm>
            <a:off x="2771775" y="3563938"/>
            <a:ext cx="58674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300" fill="none">
                <a:moveTo>
                  <a:pt x="0" y="0"/>
                </a:moveTo>
                <a:lnTo>
                  <a:pt x="163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7" name="Volný tvar 6"/>
          <p:cNvSpPr/>
          <p:nvPr/>
        </p:nvSpPr>
        <p:spPr>
          <a:xfrm>
            <a:off x="2592388" y="1439863"/>
            <a:ext cx="719137" cy="360362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0 f7 1"/>
              <a:gd name="f19" fmla="*/ 21600 f7 1"/>
              <a:gd name="f20" fmla="*/ 21600 f8 1"/>
              <a:gd name="f21" fmla="*/ 0 f8 1"/>
              <a:gd name="f22" fmla="*/ f14 f15 1"/>
              <a:gd name="f23" fmla="*/ f22 1 10800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3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FF3366">
              <a:alpha val="0"/>
            </a:srgbClr>
          </a:solidFill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55988" y="1427163"/>
            <a:ext cx="868362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k = 3</a:t>
            </a:r>
          </a:p>
        </p:txBody>
      </p:sp>
      <p:sp>
        <p:nvSpPr>
          <p:cNvPr id="9" name="Volný tvar 8"/>
          <p:cNvSpPr/>
          <p:nvPr/>
        </p:nvSpPr>
        <p:spPr>
          <a:xfrm>
            <a:off x="5075238" y="3384550"/>
            <a:ext cx="0" cy="3587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000" fill="none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6659563" y="3384550"/>
            <a:ext cx="0" cy="3587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000" fill="none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1" name="Volný tvar 10"/>
          <p:cNvSpPr/>
          <p:nvPr/>
        </p:nvSpPr>
        <p:spPr>
          <a:xfrm>
            <a:off x="5435600" y="2879725"/>
            <a:ext cx="360363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5435600" y="1800225"/>
            <a:ext cx="360363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3" name="Volný tvar 12"/>
          <p:cNvSpPr/>
          <p:nvPr/>
        </p:nvSpPr>
        <p:spPr>
          <a:xfrm>
            <a:off x="2339975" y="1223963"/>
            <a:ext cx="5219700" cy="34194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00" h="9500" fill="none">
                <a:moveTo>
                  <a:pt x="14500" y="0"/>
                </a:moveTo>
                <a:lnTo>
                  <a:pt x="0" y="9500"/>
                </a:lnTo>
              </a:path>
            </a:pathLst>
          </a:custGeom>
          <a:noFill/>
          <a:ln w="72000">
            <a:solidFill>
              <a:srgbClr val="FF0000"/>
            </a:solidFill>
            <a:prstDash val="solid"/>
          </a:ln>
        </p:spPr>
        <p:txBody>
          <a:bodyPr wrap="none" lIns="108000" tIns="63000" rIns="108000" bIns="63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459788" y="3563938"/>
            <a:ext cx="331787" cy="43021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867400" y="1116013"/>
            <a:ext cx="333375" cy="43021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24413" y="3635375"/>
            <a:ext cx="430212" cy="53816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1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659563" y="3600450"/>
            <a:ext cx="430212" cy="53816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2</a:t>
            </a:r>
          </a:p>
        </p:txBody>
      </p:sp>
      <p:sp>
        <p:nvSpPr>
          <p:cNvPr id="21" name="Volný tvar 20"/>
          <p:cNvSpPr/>
          <p:nvPr/>
        </p:nvSpPr>
        <p:spPr>
          <a:xfrm>
            <a:off x="5075238" y="2843213"/>
            <a:ext cx="0" cy="7207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000" fill="none">
                <a:moveTo>
                  <a:pt x="0" y="200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2" name="Volný tvar 21"/>
          <p:cNvSpPr/>
          <p:nvPr/>
        </p:nvSpPr>
        <p:spPr>
          <a:xfrm>
            <a:off x="5075238" y="2879725"/>
            <a:ext cx="53975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500" fill="none">
                <a:moveTo>
                  <a:pt x="0" y="0"/>
                </a:moveTo>
                <a:lnTo>
                  <a:pt x="150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832475" y="2627313"/>
            <a:ext cx="431800" cy="5381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1</a:t>
            </a:r>
          </a:p>
        </p:txBody>
      </p:sp>
      <p:sp>
        <p:nvSpPr>
          <p:cNvPr id="24" name="Volný tvar 23"/>
          <p:cNvSpPr/>
          <p:nvPr/>
        </p:nvSpPr>
        <p:spPr>
          <a:xfrm>
            <a:off x="6659563" y="1763713"/>
            <a:ext cx="0" cy="18002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5000" fill="none">
                <a:moveTo>
                  <a:pt x="0" y="500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5" name="Volný tvar 24"/>
          <p:cNvSpPr/>
          <p:nvPr/>
        </p:nvSpPr>
        <p:spPr>
          <a:xfrm>
            <a:off x="5580063" y="1800225"/>
            <a:ext cx="10795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000" fill="none">
                <a:moveTo>
                  <a:pt x="3000" y="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003800" y="1511300"/>
            <a:ext cx="431800" cy="53816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15938" y="252413"/>
            <a:ext cx="8666162" cy="4365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>
                <a:latin typeface="Arial" pitchFamily="18"/>
                <a:ea typeface="MS Gothic" pitchFamily="2"/>
                <a:cs typeface="Tahoma" pitchFamily="2"/>
              </a:rPr>
              <a:t>Fce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y = </a:t>
            </a:r>
            <a:r>
              <a:rPr lang="cs-CZ" sz="2400" b="1" dirty="0" err="1">
                <a:latin typeface="Arial" pitchFamily="18"/>
                <a:ea typeface="MS Gothic" pitchFamily="2"/>
                <a:cs typeface="Tahoma" pitchFamily="2"/>
              </a:rPr>
              <a:t>kx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+ q je </a:t>
            </a:r>
            <a:r>
              <a:rPr lang="cs-CZ" sz="2400" b="1" u="sng" dirty="0">
                <a:latin typeface="Arial" pitchFamily="18"/>
                <a:ea typeface="MS Gothic" pitchFamily="2"/>
                <a:cs typeface="Tahoma" pitchFamily="2"/>
              </a:rPr>
              <a:t>KLESAJÍCÍ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, je-li </a:t>
            </a:r>
            <a:r>
              <a:rPr lang="cs-CZ" sz="2400" b="1" u="sng" dirty="0">
                <a:latin typeface="Arial" pitchFamily="18"/>
                <a:ea typeface="MS Gothic" pitchFamily="2"/>
                <a:cs typeface="Tahoma" pitchFamily="2"/>
              </a:rPr>
              <a:t>k &lt; 0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( </a:t>
            </a:r>
            <a:r>
              <a:rPr lang="cs-CZ" sz="2400" b="1" u="sng" dirty="0">
                <a:latin typeface="Arial" pitchFamily="18"/>
                <a:ea typeface="MS Gothic" pitchFamily="2"/>
                <a:cs typeface="Tahoma" pitchFamily="2"/>
              </a:rPr>
              <a:t>k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je záporné číslo 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6875" y="1116013"/>
            <a:ext cx="2214563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př. y = - 3x + 2</a:t>
            </a:r>
          </a:p>
        </p:txBody>
      </p:sp>
      <p:sp>
        <p:nvSpPr>
          <p:cNvPr id="5" name="Volný tvar 4"/>
          <p:cNvSpPr/>
          <p:nvPr/>
        </p:nvSpPr>
        <p:spPr>
          <a:xfrm>
            <a:off x="2843213" y="1152525"/>
            <a:ext cx="720725" cy="358775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0 f7 1"/>
              <a:gd name="f19" fmla="*/ 21600 f7 1"/>
              <a:gd name="f20" fmla="*/ 21600 f8 1"/>
              <a:gd name="f21" fmla="*/ 0 f8 1"/>
              <a:gd name="f22" fmla="*/ f14 f15 1"/>
              <a:gd name="f23" fmla="*/ f22 1 10800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3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FF3366">
              <a:alpha val="0"/>
            </a:srgbClr>
          </a:solidFill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44913" y="1139825"/>
            <a:ext cx="1055687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k = - 3</a:t>
            </a:r>
          </a:p>
        </p:txBody>
      </p:sp>
      <p:sp>
        <p:nvSpPr>
          <p:cNvPr id="7" name="Volný tvar 6"/>
          <p:cNvSpPr/>
          <p:nvPr/>
        </p:nvSpPr>
        <p:spPr>
          <a:xfrm>
            <a:off x="2771775" y="4068763"/>
            <a:ext cx="58674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300" fill="none">
                <a:moveTo>
                  <a:pt x="0" y="0"/>
                </a:moveTo>
                <a:lnTo>
                  <a:pt x="163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5616575" y="1800225"/>
            <a:ext cx="0" cy="401320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1149" fill="none">
                <a:moveTo>
                  <a:pt x="0" y="0"/>
                </a:moveTo>
                <a:lnTo>
                  <a:pt x="0" y="11149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9" name="Volný tvar 8"/>
          <p:cNvSpPr/>
          <p:nvPr/>
        </p:nvSpPr>
        <p:spPr>
          <a:xfrm>
            <a:off x="5616575" y="1800225"/>
            <a:ext cx="0" cy="392271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0900" fill="none">
                <a:moveTo>
                  <a:pt x="0" y="0"/>
                </a:moveTo>
                <a:lnTo>
                  <a:pt x="0" y="109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459788" y="4140200"/>
            <a:ext cx="331787" cy="43021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724525" y="1439863"/>
            <a:ext cx="333375" cy="43021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3600450" y="1979613"/>
            <a:ext cx="5219700" cy="360045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4500" h="10000" fill="none">
                <a:moveTo>
                  <a:pt x="0" y="0"/>
                </a:moveTo>
                <a:lnTo>
                  <a:pt x="14500" y="10000"/>
                </a:lnTo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3" name="Volný tvar 12"/>
          <p:cNvSpPr/>
          <p:nvPr/>
        </p:nvSpPr>
        <p:spPr>
          <a:xfrm>
            <a:off x="4068763" y="2303463"/>
            <a:ext cx="0" cy="18002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5000" fill="none">
                <a:moveTo>
                  <a:pt x="0" y="500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4068763" y="3924300"/>
            <a:ext cx="0" cy="3587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000" fill="none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7667625" y="4068763"/>
            <a:ext cx="0" cy="7191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000" fill="none">
                <a:moveTo>
                  <a:pt x="0" y="200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7667625" y="3924300"/>
            <a:ext cx="0" cy="3587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000" fill="none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671888" y="4103688"/>
            <a:ext cx="430212" cy="5302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  <a:r>
              <a:rPr lang="cs-CZ" sz="2400" baseline="-25000">
                <a:latin typeface="Arial" pitchFamily="18"/>
                <a:ea typeface="MS Gothic" pitchFamily="2"/>
                <a:cs typeface="Tahoma" pitchFamily="2"/>
              </a:rPr>
              <a:t>1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667625" y="4068763"/>
            <a:ext cx="430213" cy="53657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2</a:t>
            </a:r>
          </a:p>
        </p:txBody>
      </p:sp>
      <p:sp>
        <p:nvSpPr>
          <p:cNvPr id="22" name="Volný tvar 21"/>
          <p:cNvSpPr/>
          <p:nvPr/>
        </p:nvSpPr>
        <p:spPr>
          <a:xfrm>
            <a:off x="4068763" y="2303463"/>
            <a:ext cx="1546225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300" h="1" fill="none">
                <a:moveTo>
                  <a:pt x="4300" y="1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3" name="Volný tvar 22"/>
          <p:cNvSpPr/>
          <p:nvPr/>
        </p:nvSpPr>
        <p:spPr>
          <a:xfrm>
            <a:off x="5435600" y="2303463"/>
            <a:ext cx="360363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867400" y="2054225"/>
            <a:ext cx="433388" cy="53816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1</a:t>
            </a:r>
          </a:p>
        </p:txBody>
      </p:sp>
      <p:sp>
        <p:nvSpPr>
          <p:cNvPr id="25" name="Volný tvar 24"/>
          <p:cNvSpPr/>
          <p:nvPr/>
        </p:nvSpPr>
        <p:spPr>
          <a:xfrm>
            <a:off x="5616575" y="4787900"/>
            <a:ext cx="205105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700" fill="none">
                <a:moveTo>
                  <a:pt x="0" y="0"/>
                </a:moveTo>
                <a:lnTo>
                  <a:pt x="570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6" name="Volný tvar 25"/>
          <p:cNvSpPr/>
          <p:nvPr/>
        </p:nvSpPr>
        <p:spPr>
          <a:xfrm>
            <a:off x="5435600" y="4787900"/>
            <a:ext cx="360363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5111750" y="4643438"/>
            <a:ext cx="431800" cy="5381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22" grpId="0" animBg="1"/>
      <p:bldP spid="23" grpId="0" animBg="1"/>
      <p:bldP spid="24" grpId="0"/>
      <p:bldP spid="25" grpId="0" animBg="1"/>
      <p:bldP spid="26" grpId="0" animBg="1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74825" y="179388"/>
            <a:ext cx="6132513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>
                <a:latin typeface="Arial" pitchFamily="18"/>
                <a:ea typeface="MS Gothic" pitchFamily="2"/>
                <a:cs typeface="Tahoma" pitchFamily="2"/>
              </a:rPr>
              <a:t>Fce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y = </a:t>
            </a:r>
            <a:r>
              <a:rPr lang="cs-CZ" sz="2400" b="1" dirty="0" err="1">
                <a:latin typeface="Arial" pitchFamily="18"/>
                <a:ea typeface="MS Gothic" pitchFamily="2"/>
                <a:cs typeface="Tahoma" pitchFamily="2"/>
              </a:rPr>
              <a:t>kx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 + q je </a:t>
            </a:r>
            <a:r>
              <a:rPr lang="cs-CZ" sz="2400" b="1" u="sng" dirty="0">
                <a:latin typeface="Arial" pitchFamily="18"/>
                <a:ea typeface="MS Gothic" pitchFamily="2"/>
                <a:cs typeface="Tahoma" pitchFamily="2"/>
              </a:rPr>
              <a:t>KONSTANTNÍ</a:t>
            </a:r>
            <a:r>
              <a:rPr lang="cs-CZ" sz="2400" b="1" dirty="0">
                <a:latin typeface="Arial" pitchFamily="18"/>
                <a:ea typeface="MS Gothic" pitchFamily="2"/>
                <a:cs typeface="Tahoma" pitchFamily="2"/>
              </a:rPr>
              <a:t>, je-li </a:t>
            </a:r>
            <a:r>
              <a:rPr lang="cs-CZ" sz="2400" b="1" u="sng" dirty="0">
                <a:latin typeface="Arial" pitchFamily="18"/>
                <a:ea typeface="MS Gothic" pitchFamily="2"/>
                <a:cs typeface="Tahoma" pitchFamily="2"/>
              </a:rPr>
              <a:t>k = 0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6875" y="1152525"/>
            <a:ext cx="1425575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př.  y = 2</a:t>
            </a:r>
          </a:p>
        </p:txBody>
      </p:sp>
      <p:sp>
        <p:nvSpPr>
          <p:cNvPr id="5" name="Volný tvar 4"/>
          <p:cNvSpPr/>
          <p:nvPr/>
        </p:nvSpPr>
        <p:spPr>
          <a:xfrm>
            <a:off x="2195513" y="1187450"/>
            <a:ext cx="720725" cy="360363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0 f7 1"/>
              <a:gd name="f19" fmla="*/ 21600 f7 1"/>
              <a:gd name="f20" fmla="*/ 21600 f8 1"/>
              <a:gd name="f21" fmla="*/ 0 f8 1"/>
              <a:gd name="f22" fmla="*/ f14 f15 1"/>
              <a:gd name="f23" fmla="*/ f22 1 10800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3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FF3366">
              <a:alpha val="0"/>
            </a:srgbClr>
          </a:solidFill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40088" y="1176338"/>
            <a:ext cx="868362" cy="43815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>
                <a:latin typeface="Arial" pitchFamily="18"/>
                <a:ea typeface="MS Gothic" pitchFamily="2"/>
                <a:cs typeface="Tahoma" pitchFamily="2"/>
              </a:rPr>
              <a:t>k = 0</a:t>
            </a:r>
          </a:p>
        </p:txBody>
      </p:sp>
      <p:sp>
        <p:nvSpPr>
          <p:cNvPr id="7" name="Volný tvar 6"/>
          <p:cNvSpPr/>
          <p:nvPr/>
        </p:nvSpPr>
        <p:spPr>
          <a:xfrm>
            <a:off x="5616575" y="1116013"/>
            <a:ext cx="0" cy="449897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2500" fill="none">
                <a:moveTo>
                  <a:pt x="0" y="0"/>
                </a:moveTo>
                <a:lnTo>
                  <a:pt x="0" y="125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2771775" y="3708400"/>
            <a:ext cx="5867400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300" fill="none">
                <a:moveTo>
                  <a:pt x="0" y="0"/>
                </a:moveTo>
                <a:lnTo>
                  <a:pt x="163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9" name="Volný tvar 8"/>
          <p:cNvSpPr/>
          <p:nvPr/>
        </p:nvSpPr>
        <p:spPr>
          <a:xfrm>
            <a:off x="2700338" y="2735263"/>
            <a:ext cx="5938837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500" fill="none">
                <a:moveTo>
                  <a:pt x="0" y="0"/>
                </a:moveTo>
                <a:lnTo>
                  <a:pt x="16500" y="0"/>
                </a:lnTo>
              </a:path>
            </a:pathLst>
          </a:custGeom>
          <a:noFill/>
          <a:ln w="36000">
            <a:solidFill>
              <a:srgbClr val="FF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461375" y="3781425"/>
            <a:ext cx="330200" cy="430213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688013" y="973138"/>
            <a:ext cx="333375" cy="43021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4427538" y="2735263"/>
            <a:ext cx="0" cy="9731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700" fill="none">
                <a:moveTo>
                  <a:pt x="0" y="270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3" name="Volný tvar 12"/>
          <p:cNvSpPr/>
          <p:nvPr/>
        </p:nvSpPr>
        <p:spPr>
          <a:xfrm>
            <a:off x="4427538" y="3527425"/>
            <a:ext cx="0" cy="36036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000" fill="none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068763" y="3671888"/>
            <a:ext cx="430212" cy="5381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1</a:t>
            </a:r>
          </a:p>
        </p:txBody>
      </p:sp>
      <p:sp>
        <p:nvSpPr>
          <p:cNvPr id="15" name="Volný tvar 14"/>
          <p:cNvSpPr/>
          <p:nvPr/>
        </p:nvSpPr>
        <p:spPr>
          <a:xfrm>
            <a:off x="6983413" y="2735263"/>
            <a:ext cx="0" cy="973137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2700" fill="none">
                <a:moveTo>
                  <a:pt x="0" y="2700"/>
                </a:moveTo>
                <a:lnTo>
                  <a:pt x="0" y="0"/>
                </a:lnTo>
              </a:path>
            </a:pathLst>
          </a:custGeom>
          <a:noFill/>
          <a:ln w="36000">
            <a:solidFill>
              <a:srgbClr val="FF0000"/>
            </a:solidFill>
            <a:custDash>
              <a:ds d="51000" sp="51000"/>
              <a:ds d="51000" sp="51000"/>
            </a:custDash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056438" y="3671888"/>
            <a:ext cx="430212" cy="5381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x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967288" y="2198688"/>
            <a:ext cx="433387" cy="53657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1</a:t>
            </a:r>
          </a:p>
        </p:txBody>
      </p:sp>
      <p:sp>
        <p:nvSpPr>
          <p:cNvPr id="21" name="Volný tvar 20"/>
          <p:cNvSpPr/>
          <p:nvPr/>
        </p:nvSpPr>
        <p:spPr>
          <a:xfrm>
            <a:off x="5435600" y="2735263"/>
            <a:ext cx="360363" cy="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00" fill="none">
                <a:moveTo>
                  <a:pt x="0" y="0"/>
                </a:moveTo>
                <a:lnTo>
                  <a:pt x="1000" y="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903913" y="2195513"/>
            <a:ext cx="431800" cy="53816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>
                <a:latin typeface="Arial" pitchFamily="18"/>
                <a:ea typeface="MS Gothic" pitchFamily="2"/>
                <a:cs typeface="Tahoma" pitchFamily="2"/>
              </a:rPr>
              <a:t>y</a:t>
            </a:r>
            <a:r>
              <a:rPr lang="cs-CZ" sz="2400" b="1" baseline="-25000">
                <a:latin typeface="Arial" pitchFamily="18"/>
                <a:ea typeface="MS Gothic" pitchFamily="2"/>
                <a:cs typeface="Tahoma" pitchFamily="2"/>
              </a:rPr>
              <a:t>2</a:t>
            </a:r>
          </a:p>
        </p:txBody>
      </p:sp>
      <p:sp>
        <p:nvSpPr>
          <p:cNvPr id="33" name="Volný tvar 32"/>
          <p:cNvSpPr/>
          <p:nvPr/>
        </p:nvSpPr>
        <p:spPr>
          <a:xfrm>
            <a:off x="6983413" y="3527425"/>
            <a:ext cx="0" cy="36036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h="1000" fill="none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3600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Arial" pitchFamily="18"/>
              <a:ea typeface="MS Gothic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/>
      <p:bldP spid="15" grpId="0" animBg="1"/>
      <p:bldP spid="16" grpId="0"/>
      <p:bldP spid="20" grpId="0"/>
      <p:bldP spid="21" grpId="0" animBg="1"/>
      <p:bldP spid="22" grpId="0"/>
      <p:bldP spid="33" grpId="0" animBg="1"/>
    </p:bld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598</Words>
  <Application>Microsoft Office PowerPoint</Application>
  <PresentationFormat>Vlastní</PresentationFormat>
  <Paragraphs>94</Paragraphs>
  <Slides>12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</vt:lpstr>
      <vt:lpstr>Prezentace aplikace PowerPoint</vt:lpstr>
      <vt:lpstr>LINEÁRNÍ FUNKCE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LINEÁRNÍ FCE</dc:title>
  <dc:creator>Administrator</dc:creator>
  <cp:lastModifiedBy>František Buriánek</cp:lastModifiedBy>
  <cp:revision>74</cp:revision>
  <dcterms:created xsi:type="dcterms:W3CDTF">2009-01-22T18:45:26Z</dcterms:created>
  <dcterms:modified xsi:type="dcterms:W3CDTF">2013-06-24T09:58:51Z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