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4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216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F6C28-0528-4799-97E3-85E7B7A17BDD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20109-9C50-4577-9D7B-CA69A7C71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6675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F6C28-0528-4799-97E3-85E7B7A17BDD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20109-9C50-4577-9D7B-CA69A7C71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9399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F6C28-0528-4799-97E3-85E7B7A17BDD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20109-9C50-4577-9D7B-CA69A7C71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4995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F6C28-0528-4799-97E3-85E7B7A17BDD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20109-9C50-4577-9D7B-CA69A7C71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433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F6C28-0528-4799-97E3-85E7B7A17BDD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20109-9C50-4577-9D7B-CA69A7C71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3845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F6C28-0528-4799-97E3-85E7B7A17BDD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20109-9C50-4577-9D7B-CA69A7C71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9794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F6C28-0528-4799-97E3-85E7B7A17BDD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20109-9C50-4577-9D7B-CA69A7C71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3700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F6C28-0528-4799-97E3-85E7B7A17BDD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20109-9C50-4577-9D7B-CA69A7C71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9899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F6C28-0528-4799-97E3-85E7B7A17BDD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20109-9C50-4577-9D7B-CA69A7C71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3514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F6C28-0528-4799-97E3-85E7B7A17BDD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20109-9C50-4577-9D7B-CA69A7C71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2049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F6C28-0528-4799-97E3-85E7B7A17BDD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20109-9C50-4577-9D7B-CA69A7C71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6628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F6C28-0528-4799-97E3-85E7B7A17BDD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20109-9C50-4577-9D7B-CA69A7C71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9268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611188" y="260350"/>
            <a:ext cx="85328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/>
              <a:t>Výukový materiál vytvořený v rámci projektu „EU peníze školám“</a:t>
            </a:r>
          </a:p>
        </p:txBody>
      </p:sp>
      <p:pic>
        <p:nvPicPr>
          <p:cNvPr id="5" name="obrázek 2"/>
          <p:cNvPicPr>
            <a:picLocks noGrp="1" noChangeAspect="1" noChangeArrowheads="1"/>
          </p:cNvPicPr>
          <p:nvPr>
            <p:ph type="title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55875" y="692150"/>
            <a:ext cx="4659313" cy="1143000"/>
          </a:xfrm>
          <a:noFill/>
        </p:spPr>
      </p:pic>
      <p:sp>
        <p:nvSpPr>
          <p:cNvPr id="6" name="Obdélník 5"/>
          <p:cNvSpPr/>
          <p:nvPr/>
        </p:nvSpPr>
        <p:spPr>
          <a:xfrm>
            <a:off x="971600" y="2204864"/>
            <a:ext cx="727280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Škola: Střední škola právní – Právní akademie, s.r.o.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Typ šablony: III/2 Inovace a zkvalitnění výuky prostřednictvím ICT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Projekt: CZ.1.07/1.5.00/34.0236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Tematická oblast: </a:t>
            </a:r>
            <a:r>
              <a:rPr lang="cs-CZ" dirty="0" smtClean="0"/>
              <a:t>Matematika</a:t>
            </a:r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Autor: </a:t>
            </a:r>
            <a:r>
              <a:rPr lang="cs-CZ" dirty="0" smtClean="0"/>
              <a:t>Mgr. František Buriánek</a:t>
            </a:r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Téma: </a:t>
            </a:r>
            <a:r>
              <a:rPr lang="cs-CZ" dirty="0" smtClean="0"/>
              <a:t>Kvadratická rovnice</a:t>
            </a:r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Číslo materiálu: </a:t>
            </a:r>
            <a:r>
              <a:rPr lang="cs-CZ" dirty="0" smtClean="0"/>
              <a:t>VY_32_INOVACE_MB_17_Kvadratická </a:t>
            </a:r>
            <a:r>
              <a:rPr lang="cs-CZ" dirty="0" smtClean="0"/>
              <a:t>rovnice</a:t>
            </a:r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Datum tvorby: </a:t>
            </a:r>
            <a:r>
              <a:rPr lang="cs-CZ" dirty="0" smtClean="0"/>
              <a:t>09.03.2013</a:t>
            </a:r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Anotace (ročník): Prezentace je určena pro žáky </a:t>
            </a:r>
            <a:r>
              <a:rPr lang="cs-CZ" dirty="0" smtClean="0"/>
              <a:t>1.ročníku </a:t>
            </a:r>
            <a:r>
              <a:rPr lang="cs-CZ" dirty="0"/>
              <a:t>SŠ,</a:t>
            </a:r>
            <a:br>
              <a:rPr lang="cs-CZ" dirty="0"/>
            </a:br>
            <a:r>
              <a:rPr lang="cs-CZ" dirty="0"/>
              <a:t>slouží k procvičení učiva a ověření znalostí žáků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Klíčová slova: </a:t>
            </a:r>
            <a:r>
              <a:rPr lang="cs-CZ" dirty="0" smtClean="0"/>
              <a:t>Rovnice, determinant, kořeny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08513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cs-CZ" dirty="0"/>
              <a:t>Kvadratická rovnice typu:</a:t>
            </a:r>
            <a:br>
              <a:rPr lang="cs-CZ" dirty="0"/>
            </a:br>
            <a:r>
              <a:rPr lang="cs-CZ" dirty="0" smtClean="0"/>
              <a:t>ax</a:t>
            </a:r>
            <a:r>
              <a:rPr lang="cs-CZ" baseline="30000" dirty="0" smtClean="0"/>
              <a:t>2</a:t>
            </a:r>
            <a:r>
              <a:rPr lang="cs-CZ" dirty="0" smtClean="0"/>
              <a:t>+bx+c=0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cs-CZ" dirty="0" smtClean="0"/>
                  <a:t>2x</a:t>
                </a:r>
                <a:r>
                  <a:rPr lang="cs-CZ" baseline="30000" dirty="0" smtClean="0"/>
                  <a:t>2</a:t>
                </a:r>
                <a:r>
                  <a:rPr lang="cs-CZ" dirty="0" smtClean="0"/>
                  <a:t>+6x+4=0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cs-CZ" dirty="0" smtClean="0"/>
                  <a:t>a = 2, b = 6, c = 4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cs-CZ" dirty="0" smtClean="0"/>
                  <a:t>D = b</a:t>
                </a:r>
                <a:r>
                  <a:rPr lang="cs-CZ" baseline="30000" dirty="0" smtClean="0"/>
                  <a:t>2</a:t>
                </a:r>
                <a:r>
                  <a:rPr lang="cs-CZ" dirty="0" smtClean="0"/>
                  <a:t>-4ac</a:t>
                </a:r>
              </a:p>
              <a:p>
                <a:pPr marL="0" indent="0">
                  <a:buNone/>
                </a:pPr>
                <a:r>
                  <a:rPr lang="cs-CZ" dirty="0" smtClean="0"/>
                  <a:t>      D = 6</a:t>
                </a:r>
                <a:r>
                  <a:rPr lang="cs-CZ" baseline="30000" dirty="0" smtClean="0"/>
                  <a:t>2</a:t>
                </a:r>
                <a:r>
                  <a:rPr lang="cs-CZ" dirty="0" smtClean="0"/>
                  <a:t>-4.2.4 = 36 – 32 = 4</a:t>
                </a:r>
              </a:p>
              <a:p>
                <a:pPr marL="514350" indent="-514350">
                  <a:buFont typeface="+mj-lt"/>
                  <a:buAutoNum type="arabicPeriod" startAt="3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cs-CZ" b="0" i="0" smtClean="0">
                            <a:latin typeface="Cambria Math"/>
                          </a:rPr>
                          <m:t>x</m:t>
                        </m:r>
                      </m:e>
                      <m:sub>
                        <m:r>
                          <a:rPr lang="cs-CZ" b="0" i="0" smtClean="0">
                            <a:latin typeface="Cambria Math"/>
                          </a:rPr>
                          <m:t>1,2</m:t>
                        </m:r>
                      </m:sub>
                    </m:sSub>
                    <m:r>
                      <a:rPr lang="cs-CZ" i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i="0" smtClean="0">
                            <a:latin typeface="Cambria Math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cs-CZ" i="0" smtClean="0">
                            <a:latin typeface="Cambria Math"/>
                          </a:rPr>
                          <m:t>b</m:t>
                        </m:r>
                        <m:r>
                          <a:rPr lang="cs-CZ" i="0" smtClean="0">
                            <a:latin typeface="Cambria Math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cs-CZ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m:rPr>
                                <m:sty m:val="p"/>
                              </m:rPr>
                              <a:rPr lang="cs-CZ" b="0" i="0" smtClean="0">
                                <a:latin typeface="Cambria Math"/>
                              </a:rPr>
                              <m:t>D</m:t>
                            </m:r>
                          </m:e>
                        </m:rad>
                      </m:num>
                      <m:den>
                        <m:r>
                          <a:rPr lang="cs-CZ" i="0" smtClean="0">
                            <a:latin typeface="Cambria Math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cs-CZ" i="0" smtClean="0">
                            <a:latin typeface="Cambria Math"/>
                          </a:rPr>
                          <m:t>a</m:t>
                        </m:r>
                      </m:den>
                    </m:f>
                  </m:oMath>
                </a14:m>
                <a:endParaRPr lang="cs-CZ" dirty="0" smtClean="0"/>
              </a:p>
              <a:p>
                <a:pPr marL="0" indent="0">
                  <a:buNone/>
                </a:pPr>
                <a:r>
                  <a:rPr lang="cs-CZ" dirty="0"/>
                  <a:t>	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926" t="-175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4847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cs-CZ" dirty="0"/>
              <a:t>Kvadratická rovnice typu:</a:t>
            </a:r>
            <a:br>
              <a:rPr lang="cs-CZ" dirty="0"/>
            </a:br>
            <a:r>
              <a:rPr lang="cs-CZ" dirty="0" smtClean="0"/>
              <a:t>ax</a:t>
            </a:r>
            <a:r>
              <a:rPr lang="cs-CZ" baseline="30000" dirty="0" smtClean="0"/>
              <a:t>2</a:t>
            </a:r>
            <a:r>
              <a:rPr lang="cs-CZ" dirty="0" smtClean="0"/>
              <a:t>+bx+c=0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cs-CZ" dirty="0" smtClean="0"/>
                  <a:t>2x</a:t>
                </a:r>
                <a:r>
                  <a:rPr lang="cs-CZ" baseline="30000" dirty="0" smtClean="0"/>
                  <a:t>2</a:t>
                </a:r>
                <a:r>
                  <a:rPr lang="cs-CZ" dirty="0" smtClean="0"/>
                  <a:t>+6x+4=0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cs-CZ" dirty="0" smtClean="0"/>
                  <a:t>a = 2, b = 6, c = 4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cs-CZ" dirty="0" smtClean="0"/>
                  <a:t>D = b</a:t>
                </a:r>
                <a:r>
                  <a:rPr lang="cs-CZ" baseline="30000" dirty="0" smtClean="0"/>
                  <a:t>2</a:t>
                </a:r>
                <a:r>
                  <a:rPr lang="cs-CZ" dirty="0" smtClean="0"/>
                  <a:t>-4ac</a:t>
                </a:r>
              </a:p>
              <a:p>
                <a:pPr marL="0" indent="0">
                  <a:buNone/>
                </a:pPr>
                <a:r>
                  <a:rPr lang="cs-CZ" dirty="0" smtClean="0"/>
                  <a:t>      D = 6</a:t>
                </a:r>
                <a:r>
                  <a:rPr lang="cs-CZ" baseline="30000" dirty="0" smtClean="0"/>
                  <a:t>2</a:t>
                </a:r>
                <a:r>
                  <a:rPr lang="cs-CZ" dirty="0" smtClean="0"/>
                  <a:t>-4.2.4 = 36 – 32 = 4</a:t>
                </a:r>
              </a:p>
              <a:p>
                <a:pPr marL="514350" indent="-514350">
                  <a:buFont typeface="+mj-lt"/>
                  <a:buAutoNum type="arabicPeriod" startAt="3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cs-CZ" b="0" i="0" smtClean="0">
                            <a:latin typeface="Cambria Math"/>
                          </a:rPr>
                          <m:t>x</m:t>
                        </m:r>
                      </m:e>
                      <m:sub>
                        <m:r>
                          <a:rPr lang="cs-CZ" b="0" i="0" smtClean="0">
                            <a:latin typeface="Cambria Math"/>
                          </a:rPr>
                          <m:t>1,2</m:t>
                        </m:r>
                      </m:sub>
                    </m:sSub>
                    <m:r>
                      <a:rPr lang="cs-CZ" i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i="0" smtClean="0">
                            <a:latin typeface="Cambria Math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cs-CZ" i="0" smtClean="0">
                            <a:latin typeface="Cambria Math"/>
                          </a:rPr>
                          <m:t>b</m:t>
                        </m:r>
                        <m:r>
                          <a:rPr lang="cs-CZ" i="0" smtClean="0">
                            <a:latin typeface="Cambria Math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cs-CZ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m:rPr>
                                <m:sty m:val="p"/>
                              </m:rPr>
                              <a:rPr lang="cs-CZ" b="0" i="0" smtClean="0">
                                <a:latin typeface="Cambria Math"/>
                              </a:rPr>
                              <m:t>D</m:t>
                            </m:r>
                          </m:e>
                        </m:rad>
                      </m:num>
                      <m:den>
                        <m:r>
                          <a:rPr lang="cs-CZ" i="0" smtClean="0">
                            <a:latin typeface="Cambria Math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cs-CZ" i="0" smtClean="0">
                            <a:latin typeface="Cambria Math"/>
                          </a:rPr>
                          <m:t>a</m:t>
                        </m:r>
                      </m:den>
                    </m:f>
                  </m:oMath>
                </a14:m>
                <a:endParaRPr lang="cs-CZ" dirty="0" smtClean="0"/>
              </a:p>
              <a:p>
                <a:pPr marL="0" indent="0">
                  <a:buNone/>
                </a:pPr>
                <a:r>
                  <a:rPr lang="cs-CZ" dirty="0" smtClean="0"/>
                  <a:t>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cs-CZ" b="0" i="0" smtClean="0">
                            <a:latin typeface="Cambria Math"/>
                          </a:rPr>
                          <m:t>x</m:t>
                        </m:r>
                      </m:e>
                      <m:sub>
                        <m:r>
                          <a:rPr lang="cs-CZ" b="0" i="0" smtClean="0">
                            <a:latin typeface="Cambria Math"/>
                          </a:rPr>
                          <m:t>1,2</m:t>
                        </m:r>
                      </m:sub>
                    </m:sSub>
                    <m:r>
                      <a:rPr lang="cs-CZ" i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0" smtClean="0">
                            <a:latin typeface="Cambria Math"/>
                          </a:rPr>
                          <m:t>−6</m:t>
                        </m:r>
                        <m:r>
                          <a:rPr lang="cs-CZ" i="0" smtClean="0">
                            <a:latin typeface="Cambria Math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cs-CZ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b="0" i="0" smtClean="0">
                                <a:latin typeface="Cambria Math"/>
                              </a:rPr>
                              <m:t>4</m:t>
                            </m:r>
                          </m:e>
                        </m:rad>
                      </m:num>
                      <m:den>
                        <m:r>
                          <a:rPr lang="cs-CZ" i="0" smtClean="0">
                            <a:latin typeface="Cambria Math"/>
                          </a:rPr>
                          <m:t>2</m:t>
                        </m:r>
                        <m:r>
                          <a:rPr lang="cs-CZ" b="0" i="0" smtClean="0">
                            <a:latin typeface="Cambria Math"/>
                          </a:rPr>
                          <m:t>.2</m:t>
                        </m:r>
                      </m:den>
                    </m:f>
                    <m:r>
                      <a:rPr lang="cs-CZ" b="0" i="0" smtClean="0">
                        <a:latin typeface="Cambria Math"/>
                      </a:rPr>
                      <m:t>=</m:t>
                    </m:r>
                  </m:oMath>
                </a14:m>
                <a:r>
                  <a:rPr lang="cs-CZ" dirty="0"/>
                  <a:t>	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926" t="-175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201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cs-CZ" dirty="0"/>
              <a:t>Kvadratická rovnice typu:</a:t>
            </a:r>
            <a:br>
              <a:rPr lang="cs-CZ" dirty="0"/>
            </a:br>
            <a:r>
              <a:rPr lang="cs-CZ" dirty="0" smtClean="0"/>
              <a:t>ax</a:t>
            </a:r>
            <a:r>
              <a:rPr lang="cs-CZ" baseline="30000" dirty="0" smtClean="0"/>
              <a:t>2</a:t>
            </a:r>
            <a:r>
              <a:rPr lang="cs-CZ" dirty="0" smtClean="0"/>
              <a:t>+bx+c=0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cs-CZ" dirty="0" smtClean="0"/>
                  <a:t>2x</a:t>
                </a:r>
                <a:r>
                  <a:rPr lang="cs-CZ" baseline="30000" dirty="0" smtClean="0"/>
                  <a:t>2</a:t>
                </a:r>
                <a:r>
                  <a:rPr lang="cs-CZ" dirty="0" smtClean="0"/>
                  <a:t>+6x+4=0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cs-CZ" dirty="0" smtClean="0"/>
                  <a:t>a = 2, b = 6, c = 4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cs-CZ" dirty="0" smtClean="0"/>
                  <a:t>D = b</a:t>
                </a:r>
                <a:r>
                  <a:rPr lang="cs-CZ" baseline="30000" dirty="0" smtClean="0"/>
                  <a:t>2</a:t>
                </a:r>
                <a:r>
                  <a:rPr lang="cs-CZ" dirty="0" smtClean="0"/>
                  <a:t>-4ac</a:t>
                </a:r>
              </a:p>
              <a:p>
                <a:pPr marL="0" indent="0">
                  <a:buNone/>
                </a:pPr>
                <a:r>
                  <a:rPr lang="cs-CZ" dirty="0" smtClean="0"/>
                  <a:t>      D = 6</a:t>
                </a:r>
                <a:r>
                  <a:rPr lang="cs-CZ" baseline="30000" dirty="0" smtClean="0"/>
                  <a:t>2</a:t>
                </a:r>
                <a:r>
                  <a:rPr lang="cs-CZ" dirty="0" smtClean="0"/>
                  <a:t>-4.2.4 = 36 – 32 = 4</a:t>
                </a:r>
              </a:p>
              <a:p>
                <a:pPr marL="514350" indent="-514350">
                  <a:buFont typeface="+mj-lt"/>
                  <a:buAutoNum type="arabicPeriod" startAt="3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cs-CZ" b="0" i="0" smtClean="0">
                            <a:latin typeface="Cambria Math"/>
                          </a:rPr>
                          <m:t>x</m:t>
                        </m:r>
                      </m:e>
                      <m:sub>
                        <m:r>
                          <a:rPr lang="cs-CZ" b="0" i="0" smtClean="0">
                            <a:latin typeface="Cambria Math"/>
                          </a:rPr>
                          <m:t>1,2</m:t>
                        </m:r>
                      </m:sub>
                    </m:sSub>
                    <m:r>
                      <a:rPr lang="cs-CZ" i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i="0" smtClean="0">
                            <a:latin typeface="Cambria Math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cs-CZ" i="0" smtClean="0">
                            <a:latin typeface="Cambria Math"/>
                          </a:rPr>
                          <m:t>b</m:t>
                        </m:r>
                        <m:r>
                          <a:rPr lang="cs-CZ" i="0" smtClean="0">
                            <a:latin typeface="Cambria Math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cs-CZ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m:rPr>
                                <m:sty m:val="p"/>
                              </m:rPr>
                              <a:rPr lang="cs-CZ" b="0" i="0" smtClean="0">
                                <a:latin typeface="Cambria Math"/>
                              </a:rPr>
                              <m:t>D</m:t>
                            </m:r>
                          </m:e>
                        </m:rad>
                      </m:num>
                      <m:den>
                        <m:r>
                          <a:rPr lang="cs-CZ" i="0" smtClean="0">
                            <a:latin typeface="Cambria Math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cs-CZ" i="0" smtClean="0">
                            <a:latin typeface="Cambria Math"/>
                          </a:rPr>
                          <m:t>a</m:t>
                        </m:r>
                      </m:den>
                    </m:f>
                  </m:oMath>
                </a14:m>
                <a:endParaRPr lang="cs-CZ" dirty="0" smtClean="0"/>
              </a:p>
              <a:p>
                <a:pPr marL="0" indent="0">
                  <a:buNone/>
                </a:pPr>
                <a:r>
                  <a:rPr lang="cs-CZ" dirty="0" smtClean="0"/>
                  <a:t>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cs-CZ" b="0" i="0" smtClean="0">
                            <a:latin typeface="Cambria Math"/>
                          </a:rPr>
                          <m:t>x</m:t>
                        </m:r>
                      </m:e>
                      <m:sub>
                        <m:r>
                          <a:rPr lang="cs-CZ" b="0" i="0" smtClean="0">
                            <a:latin typeface="Cambria Math"/>
                          </a:rPr>
                          <m:t>1,2</m:t>
                        </m:r>
                      </m:sub>
                    </m:sSub>
                    <m:r>
                      <a:rPr lang="cs-CZ" i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0" smtClean="0">
                            <a:latin typeface="Cambria Math"/>
                          </a:rPr>
                          <m:t>−6</m:t>
                        </m:r>
                        <m:r>
                          <a:rPr lang="cs-CZ" i="0" smtClean="0">
                            <a:latin typeface="Cambria Math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cs-CZ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b="0" i="0" smtClean="0">
                                <a:latin typeface="Cambria Math"/>
                              </a:rPr>
                              <m:t>4</m:t>
                            </m:r>
                          </m:e>
                        </m:rad>
                      </m:num>
                      <m:den>
                        <m:r>
                          <a:rPr lang="cs-CZ" i="0" smtClean="0">
                            <a:latin typeface="Cambria Math"/>
                          </a:rPr>
                          <m:t>2</m:t>
                        </m:r>
                        <m:r>
                          <a:rPr lang="cs-CZ" b="0" i="0" smtClean="0">
                            <a:latin typeface="Cambria Math"/>
                          </a:rPr>
                          <m:t>.2</m:t>
                        </m:r>
                      </m:den>
                    </m:f>
                    <m:r>
                      <a:rPr lang="cs-CZ" b="0" i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i="1" smtClean="0">
                            <a:latin typeface="Cambria Math"/>
                          </a:rPr>
                          <m:t>−</m:t>
                        </m:r>
                        <m:r>
                          <a:rPr lang="cs-CZ" b="0" i="1" smtClean="0">
                            <a:latin typeface="Cambria Math"/>
                          </a:rPr>
                          <m:t>6</m:t>
                        </m:r>
                        <m:r>
                          <a:rPr lang="cs-CZ" i="1" smtClean="0">
                            <a:latin typeface="Cambria Math"/>
                          </a:rPr>
                          <m:t>±</m:t>
                        </m:r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cs-CZ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cs-CZ" dirty="0"/>
                  <a:t>	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926" t="-175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884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cs-CZ" dirty="0"/>
              <a:t>Kvadratická rovnice typu:</a:t>
            </a:r>
            <a:br>
              <a:rPr lang="cs-CZ" dirty="0"/>
            </a:br>
            <a:r>
              <a:rPr lang="cs-CZ" dirty="0" smtClean="0"/>
              <a:t>ax</a:t>
            </a:r>
            <a:r>
              <a:rPr lang="cs-CZ" baseline="30000" dirty="0" smtClean="0"/>
              <a:t>2</a:t>
            </a:r>
            <a:r>
              <a:rPr lang="cs-CZ" dirty="0" smtClean="0"/>
              <a:t>+bx+c=0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 algn="ctr">
                  <a:buNone/>
                </a:pPr>
                <a:r>
                  <a:rPr lang="cs-CZ" dirty="0" smtClean="0"/>
                  <a:t>2x</a:t>
                </a:r>
                <a:r>
                  <a:rPr lang="cs-CZ" baseline="30000" dirty="0" smtClean="0"/>
                  <a:t>2</a:t>
                </a:r>
                <a:r>
                  <a:rPr lang="cs-CZ" dirty="0" smtClean="0"/>
                  <a:t>+6x+4=0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cs-CZ" dirty="0" smtClean="0"/>
                  <a:t>a = 2, b = 6, c = 4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cs-CZ" dirty="0" smtClean="0"/>
                  <a:t>D = b</a:t>
                </a:r>
                <a:r>
                  <a:rPr lang="cs-CZ" baseline="30000" dirty="0" smtClean="0"/>
                  <a:t>2</a:t>
                </a:r>
                <a:r>
                  <a:rPr lang="cs-CZ" dirty="0" smtClean="0"/>
                  <a:t>-4ac</a:t>
                </a:r>
              </a:p>
              <a:p>
                <a:pPr marL="0" indent="0">
                  <a:buNone/>
                </a:pPr>
                <a:r>
                  <a:rPr lang="cs-CZ" dirty="0" smtClean="0"/>
                  <a:t>      D = 6</a:t>
                </a:r>
                <a:r>
                  <a:rPr lang="cs-CZ" baseline="30000" dirty="0" smtClean="0"/>
                  <a:t>2</a:t>
                </a:r>
                <a:r>
                  <a:rPr lang="cs-CZ" dirty="0" smtClean="0"/>
                  <a:t>-4.2.4 = 36 – 32 = 4</a:t>
                </a:r>
              </a:p>
              <a:p>
                <a:pPr marL="514350" indent="-514350">
                  <a:buFont typeface="+mj-lt"/>
                  <a:buAutoNum type="arabicPeriod" startAt="3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cs-CZ" b="0" i="0" smtClean="0">
                            <a:latin typeface="Cambria Math"/>
                          </a:rPr>
                          <m:t>x</m:t>
                        </m:r>
                      </m:e>
                      <m:sub>
                        <m:r>
                          <a:rPr lang="cs-CZ" b="0" i="0" smtClean="0">
                            <a:latin typeface="Cambria Math"/>
                          </a:rPr>
                          <m:t>1,2</m:t>
                        </m:r>
                      </m:sub>
                    </m:sSub>
                    <m:r>
                      <a:rPr lang="cs-CZ" i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i="0" smtClean="0">
                            <a:latin typeface="Cambria Math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cs-CZ" i="0" smtClean="0">
                            <a:latin typeface="Cambria Math"/>
                          </a:rPr>
                          <m:t>b</m:t>
                        </m:r>
                        <m:r>
                          <a:rPr lang="cs-CZ" i="0" smtClean="0">
                            <a:latin typeface="Cambria Math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cs-CZ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m:rPr>
                                <m:sty m:val="p"/>
                              </m:rPr>
                              <a:rPr lang="cs-CZ" b="0" i="0" smtClean="0">
                                <a:latin typeface="Cambria Math"/>
                              </a:rPr>
                              <m:t>D</m:t>
                            </m:r>
                          </m:e>
                        </m:rad>
                      </m:num>
                      <m:den>
                        <m:r>
                          <a:rPr lang="cs-CZ" i="0" smtClean="0">
                            <a:latin typeface="Cambria Math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cs-CZ" i="0" smtClean="0">
                            <a:latin typeface="Cambria Math"/>
                          </a:rPr>
                          <m:t>a</m:t>
                        </m:r>
                      </m:den>
                    </m:f>
                  </m:oMath>
                </a14:m>
                <a:endParaRPr lang="cs-CZ" dirty="0" smtClean="0"/>
              </a:p>
              <a:p>
                <a:pPr marL="0" indent="0">
                  <a:buNone/>
                </a:pPr>
                <a:r>
                  <a:rPr lang="cs-CZ" dirty="0" smtClean="0"/>
                  <a:t>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cs-CZ" b="0" i="0" smtClean="0">
                            <a:latin typeface="Cambria Math"/>
                          </a:rPr>
                          <m:t>x</m:t>
                        </m:r>
                      </m:e>
                      <m:sub>
                        <m:r>
                          <a:rPr lang="cs-CZ" b="0" i="0" smtClean="0">
                            <a:latin typeface="Cambria Math"/>
                          </a:rPr>
                          <m:t>1,2</m:t>
                        </m:r>
                      </m:sub>
                    </m:sSub>
                    <m:r>
                      <a:rPr lang="cs-CZ" i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0" smtClean="0">
                            <a:latin typeface="Cambria Math"/>
                          </a:rPr>
                          <m:t>−6</m:t>
                        </m:r>
                        <m:r>
                          <a:rPr lang="cs-CZ" i="0" smtClean="0">
                            <a:latin typeface="Cambria Math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cs-CZ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b="0" i="0" smtClean="0">
                                <a:latin typeface="Cambria Math"/>
                              </a:rPr>
                              <m:t>4</m:t>
                            </m:r>
                          </m:e>
                        </m:rad>
                      </m:num>
                      <m:den>
                        <m:r>
                          <a:rPr lang="cs-CZ" i="0" smtClean="0">
                            <a:latin typeface="Cambria Math"/>
                          </a:rPr>
                          <m:t>2</m:t>
                        </m:r>
                        <m:r>
                          <a:rPr lang="cs-CZ" b="0" i="0" smtClean="0">
                            <a:latin typeface="Cambria Math"/>
                          </a:rPr>
                          <m:t>.2</m:t>
                        </m:r>
                      </m:den>
                    </m:f>
                    <m:r>
                      <a:rPr lang="cs-CZ" b="0" i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i="1" smtClean="0">
                            <a:latin typeface="Cambria Math"/>
                          </a:rPr>
                          <m:t>−</m:t>
                        </m:r>
                        <m:r>
                          <a:rPr lang="cs-CZ" b="0" i="1" smtClean="0">
                            <a:latin typeface="Cambria Math"/>
                          </a:rPr>
                          <m:t>6</m:t>
                        </m:r>
                        <m:r>
                          <a:rPr lang="cs-CZ" i="1" smtClean="0">
                            <a:latin typeface="Cambria Math"/>
                          </a:rPr>
                          <m:t>±</m:t>
                        </m:r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cs-CZ" b="0" i="1" smtClean="0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cs-CZ" b="0" i="0" smtClean="0">
                        <a:latin typeface="Cambria Math"/>
                      </a:rPr>
                      <m:t>x</m:t>
                    </m:r>
                  </m:oMath>
                </a14:m>
                <a:r>
                  <a:rPr lang="cs-CZ" baseline="-25000" dirty="0" smtClean="0"/>
                  <a:t>1</a:t>
                </a:r>
                <a:r>
                  <a:rPr lang="cs-CZ" dirty="0" smtClean="0"/>
                  <a:t>=-1,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b="0" i="0" smtClean="0">
                        <a:latin typeface="Cambria Math"/>
                      </a:rPr>
                      <m:t>x</m:t>
                    </m:r>
                  </m:oMath>
                </a14:m>
                <a:r>
                  <a:rPr lang="cs-CZ" baseline="-25000" dirty="0" smtClean="0"/>
                  <a:t>2</a:t>
                </a:r>
                <a:r>
                  <a:rPr lang="cs-CZ" dirty="0" smtClean="0"/>
                  <a:t>=-2 </a:t>
                </a:r>
              </a:p>
              <a:p>
                <a:pPr marL="0" indent="0">
                  <a:buNone/>
                </a:pPr>
                <a:r>
                  <a:rPr lang="cs-CZ" dirty="0"/>
                  <a:t>	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926" t="-283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603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cs-CZ" dirty="0"/>
              <a:t>Kvadratická rovnice typu:</a:t>
            </a:r>
            <a:br>
              <a:rPr lang="cs-CZ" dirty="0"/>
            </a:br>
            <a:r>
              <a:rPr lang="cs-CZ" dirty="0" smtClean="0"/>
              <a:t>ax</a:t>
            </a:r>
            <a:r>
              <a:rPr lang="cs-CZ" baseline="30000" dirty="0" smtClean="0"/>
              <a:t>2</a:t>
            </a:r>
            <a:r>
              <a:rPr lang="cs-CZ" dirty="0" smtClean="0"/>
              <a:t>+bx+c=0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2x</a:t>
            </a:r>
            <a:r>
              <a:rPr lang="cs-CZ" baseline="30000" dirty="0" smtClean="0"/>
              <a:t>2</a:t>
            </a:r>
            <a:r>
              <a:rPr lang="cs-CZ" dirty="0" smtClean="0"/>
              <a:t>-12x+16=0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x</a:t>
            </a:r>
            <a:r>
              <a:rPr lang="cs-CZ" baseline="30000" dirty="0" smtClean="0"/>
              <a:t>2</a:t>
            </a:r>
            <a:r>
              <a:rPr lang="cs-CZ" dirty="0" smtClean="0"/>
              <a:t>+3x-10=0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x</a:t>
            </a:r>
            <a:r>
              <a:rPr lang="cs-CZ" baseline="30000" dirty="0" smtClean="0"/>
              <a:t>2</a:t>
            </a:r>
            <a:r>
              <a:rPr lang="cs-CZ" dirty="0" smtClean="0"/>
              <a:t>-6x+9=0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3x</a:t>
            </a:r>
            <a:r>
              <a:rPr lang="cs-CZ" baseline="30000" dirty="0" smtClean="0"/>
              <a:t>2</a:t>
            </a:r>
            <a:r>
              <a:rPr lang="cs-CZ" dirty="0" smtClean="0"/>
              <a:t>+2x+4=0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417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cs-CZ" dirty="0"/>
              <a:t>Kvadratická rovnice typu:</a:t>
            </a:r>
            <a:br>
              <a:rPr lang="cs-CZ" dirty="0"/>
            </a:br>
            <a:r>
              <a:rPr lang="cs-CZ" dirty="0" smtClean="0"/>
              <a:t>ax</a:t>
            </a:r>
            <a:r>
              <a:rPr lang="cs-CZ" baseline="30000" dirty="0" smtClean="0"/>
              <a:t>2</a:t>
            </a:r>
            <a:r>
              <a:rPr lang="cs-CZ" dirty="0" smtClean="0"/>
              <a:t>+bx+c=0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514350" indent="-514350">
                  <a:buFont typeface="+mj-lt"/>
                  <a:buAutoNum type="arabicPeriod"/>
                </a:pPr>
                <a:r>
                  <a:rPr lang="cs-CZ" dirty="0" smtClean="0"/>
                  <a:t>2x</a:t>
                </a:r>
                <a:r>
                  <a:rPr lang="cs-CZ" baseline="30000" dirty="0" smtClean="0"/>
                  <a:t>2</a:t>
                </a:r>
                <a:r>
                  <a:rPr lang="cs-CZ" dirty="0" smtClean="0"/>
                  <a:t>-12x+16=0 ….D = 16,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b="0" i="0" smtClean="0">
                        <a:latin typeface="Cambria Math"/>
                      </a:rPr>
                      <m:t>x</m:t>
                    </m:r>
                  </m:oMath>
                </a14:m>
                <a:r>
                  <a:rPr lang="cs-CZ" baseline="-25000" dirty="0" smtClean="0"/>
                  <a:t>1</a:t>
                </a:r>
                <a:r>
                  <a:rPr lang="cs-CZ" dirty="0" smtClean="0"/>
                  <a:t>=4,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b="0" i="0" smtClean="0">
                        <a:latin typeface="Cambria Math"/>
                      </a:rPr>
                      <m:t>x</m:t>
                    </m:r>
                  </m:oMath>
                </a14:m>
                <a:r>
                  <a:rPr lang="cs-CZ" baseline="-25000" dirty="0" smtClean="0"/>
                  <a:t>2</a:t>
                </a:r>
                <a:r>
                  <a:rPr lang="cs-CZ" dirty="0" smtClean="0"/>
                  <a:t>=2 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cs-CZ" dirty="0" smtClean="0"/>
                  <a:t>x</a:t>
                </a:r>
                <a:r>
                  <a:rPr lang="cs-CZ" baseline="30000" dirty="0" smtClean="0"/>
                  <a:t>2</a:t>
                </a:r>
                <a:r>
                  <a:rPr lang="cs-CZ" dirty="0" smtClean="0"/>
                  <a:t>+3x-10=0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cs-CZ" dirty="0" smtClean="0"/>
                  <a:t>x</a:t>
                </a:r>
                <a:r>
                  <a:rPr lang="cs-CZ" baseline="30000" dirty="0" smtClean="0"/>
                  <a:t>2</a:t>
                </a:r>
                <a:r>
                  <a:rPr lang="cs-CZ" dirty="0" smtClean="0"/>
                  <a:t>-6x+9=0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cs-CZ" dirty="0" smtClean="0"/>
                  <a:t>3x</a:t>
                </a:r>
                <a:r>
                  <a:rPr lang="cs-CZ" baseline="30000" dirty="0" smtClean="0"/>
                  <a:t>2</a:t>
                </a:r>
                <a:r>
                  <a:rPr lang="cs-CZ" dirty="0" smtClean="0"/>
                  <a:t>+2x+4=0</a:t>
                </a:r>
              </a:p>
              <a:p>
                <a:pPr marL="514350" indent="-514350">
                  <a:buFont typeface="+mj-lt"/>
                  <a:buAutoNum type="arabicPeriod"/>
                </a:pPr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926" t="-188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7863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cs-CZ" dirty="0"/>
              <a:t>Kvadratická rovnice typu:</a:t>
            </a:r>
            <a:br>
              <a:rPr lang="cs-CZ" dirty="0"/>
            </a:br>
            <a:r>
              <a:rPr lang="cs-CZ" dirty="0" smtClean="0"/>
              <a:t>ax</a:t>
            </a:r>
            <a:r>
              <a:rPr lang="cs-CZ" baseline="30000" dirty="0" smtClean="0"/>
              <a:t>2</a:t>
            </a:r>
            <a:r>
              <a:rPr lang="cs-CZ" dirty="0" smtClean="0"/>
              <a:t>+bx+c=0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514350" indent="-514350">
                  <a:buFont typeface="+mj-lt"/>
                  <a:buAutoNum type="arabicPeriod"/>
                </a:pPr>
                <a:r>
                  <a:rPr lang="cs-CZ" dirty="0" smtClean="0"/>
                  <a:t>2x</a:t>
                </a:r>
                <a:r>
                  <a:rPr lang="cs-CZ" baseline="30000" dirty="0" smtClean="0"/>
                  <a:t>2</a:t>
                </a:r>
                <a:r>
                  <a:rPr lang="cs-CZ" dirty="0" smtClean="0"/>
                  <a:t>-12x+16=0 ….D = 16,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b="0" i="0" smtClean="0">
                        <a:latin typeface="Cambria Math"/>
                      </a:rPr>
                      <m:t>x</m:t>
                    </m:r>
                  </m:oMath>
                </a14:m>
                <a:r>
                  <a:rPr lang="cs-CZ" baseline="-25000" dirty="0" smtClean="0"/>
                  <a:t>1</a:t>
                </a:r>
                <a:r>
                  <a:rPr lang="cs-CZ" dirty="0" smtClean="0"/>
                  <a:t>=4,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b="0" i="0" smtClean="0">
                        <a:latin typeface="Cambria Math"/>
                      </a:rPr>
                      <m:t>x</m:t>
                    </m:r>
                  </m:oMath>
                </a14:m>
                <a:r>
                  <a:rPr lang="cs-CZ" baseline="-25000" dirty="0" smtClean="0"/>
                  <a:t>2</a:t>
                </a:r>
                <a:r>
                  <a:rPr lang="cs-CZ" dirty="0" smtClean="0"/>
                  <a:t>=2 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cs-CZ" dirty="0" smtClean="0"/>
                  <a:t>x</a:t>
                </a:r>
                <a:r>
                  <a:rPr lang="cs-CZ" baseline="30000" dirty="0" smtClean="0"/>
                  <a:t>2</a:t>
                </a:r>
                <a:r>
                  <a:rPr lang="cs-CZ" dirty="0" smtClean="0"/>
                  <a:t>+3x-10=0 ….D = 49,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b="0" i="0" smtClean="0">
                        <a:latin typeface="Cambria Math"/>
                      </a:rPr>
                      <m:t>x</m:t>
                    </m:r>
                  </m:oMath>
                </a14:m>
                <a:r>
                  <a:rPr lang="cs-CZ" baseline="-25000" dirty="0" smtClean="0"/>
                  <a:t>1</a:t>
                </a:r>
                <a:r>
                  <a:rPr lang="cs-CZ" dirty="0" smtClean="0"/>
                  <a:t>=-5,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b="0" i="0" smtClean="0">
                        <a:latin typeface="Cambria Math"/>
                      </a:rPr>
                      <m:t>x</m:t>
                    </m:r>
                  </m:oMath>
                </a14:m>
                <a:r>
                  <a:rPr lang="cs-CZ" baseline="-25000" dirty="0" smtClean="0"/>
                  <a:t>2</a:t>
                </a:r>
                <a:r>
                  <a:rPr lang="cs-CZ" dirty="0" smtClean="0"/>
                  <a:t>=2 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cs-CZ" dirty="0" smtClean="0"/>
                  <a:t>x</a:t>
                </a:r>
                <a:r>
                  <a:rPr lang="cs-CZ" baseline="30000" dirty="0" smtClean="0"/>
                  <a:t>2</a:t>
                </a:r>
                <a:r>
                  <a:rPr lang="cs-CZ" dirty="0" smtClean="0"/>
                  <a:t>-6x+9=0 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cs-CZ" dirty="0" smtClean="0"/>
                  <a:t>3x</a:t>
                </a:r>
                <a:r>
                  <a:rPr lang="cs-CZ" baseline="30000" dirty="0" smtClean="0"/>
                  <a:t>2</a:t>
                </a:r>
                <a:r>
                  <a:rPr lang="cs-CZ" dirty="0" smtClean="0"/>
                  <a:t>+2x+4=0</a:t>
                </a:r>
              </a:p>
              <a:p>
                <a:pPr marL="514350" indent="-514350">
                  <a:buFont typeface="+mj-lt"/>
                  <a:buAutoNum type="arabicPeriod"/>
                </a:pPr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926" t="-188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25800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cs-CZ" dirty="0"/>
              <a:t>Kvadratická rovnice typu:</a:t>
            </a:r>
            <a:br>
              <a:rPr lang="cs-CZ" dirty="0"/>
            </a:br>
            <a:r>
              <a:rPr lang="cs-CZ" dirty="0" smtClean="0"/>
              <a:t>ax</a:t>
            </a:r>
            <a:r>
              <a:rPr lang="cs-CZ" baseline="30000" dirty="0" smtClean="0"/>
              <a:t>2</a:t>
            </a:r>
            <a:r>
              <a:rPr lang="cs-CZ" dirty="0" smtClean="0"/>
              <a:t>+bx+c=0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514350" indent="-514350">
                  <a:buFont typeface="+mj-lt"/>
                  <a:buAutoNum type="arabicPeriod"/>
                </a:pPr>
                <a:r>
                  <a:rPr lang="cs-CZ" dirty="0" smtClean="0"/>
                  <a:t>2x</a:t>
                </a:r>
                <a:r>
                  <a:rPr lang="cs-CZ" baseline="30000" dirty="0" smtClean="0"/>
                  <a:t>2</a:t>
                </a:r>
                <a:r>
                  <a:rPr lang="cs-CZ" dirty="0" smtClean="0"/>
                  <a:t>-12x+16=0 ….D = 16,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b="0" i="0" smtClean="0">
                        <a:latin typeface="Cambria Math"/>
                      </a:rPr>
                      <m:t>x</m:t>
                    </m:r>
                  </m:oMath>
                </a14:m>
                <a:r>
                  <a:rPr lang="cs-CZ" baseline="-25000" dirty="0" smtClean="0"/>
                  <a:t>1</a:t>
                </a:r>
                <a:r>
                  <a:rPr lang="cs-CZ" dirty="0" smtClean="0"/>
                  <a:t>=4,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b="0" i="0" smtClean="0">
                        <a:latin typeface="Cambria Math"/>
                      </a:rPr>
                      <m:t>x</m:t>
                    </m:r>
                  </m:oMath>
                </a14:m>
                <a:r>
                  <a:rPr lang="cs-CZ" baseline="-25000" dirty="0" smtClean="0"/>
                  <a:t>2</a:t>
                </a:r>
                <a:r>
                  <a:rPr lang="cs-CZ" dirty="0" smtClean="0"/>
                  <a:t>=2 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cs-CZ" dirty="0" smtClean="0"/>
                  <a:t>x</a:t>
                </a:r>
                <a:r>
                  <a:rPr lang="cs-CZ" baseline="30000" dirty="0" smtClean="0"/>
                  <a:t>2</a:t>
                </a:r>
                <a:r>
                  <a:rPr lang="cs-CZ" dirty="0" smtClean="0"/>
                  <a:t>+3x-10=0 ….D = 49,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b="0" i="0" smtClean="0">
                        <a:latin typeface="Cambria Math"/>
                      </a:rPr>
                      <m:t>x</m:t>
                    </m:r>
                  </m:oMath>
                </a14:m>
                <a:r>
                  <a:rPr lang="cs-CZ" baseline="-25000" dirty="0" smtClean="0"/>
                  <a:t>1</a:t>
                </a:r>
                <a:r>
                  <a:rPr lang="cs-CZ" dirty="0" smtClean="0"/>
                  <a:t>=-5,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b="0" i="0" smtClean="0">
                        <a:latin typeface="Cambria Math"/>
                      </a:rPr>
                      <m:t>x</m:t>
                    </m:r>
                  </m:oMath>
                </a14:m>
                <a:r>
                  <a:rPr lang="cs-CZ" baseline="-25000" dirty="0" smtClean="0"/>
                  <a:t>2</a:t>
                </a:r>
                <a:r>
                  <a:rPr lang="cs-CZ" dirty="0" smtClean="0"/>
                  <a:t>=2 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cs-CZ" dirty="0" smtClean="0"/>
                  <a:t>x</a:t>
                </a:r>
                <a:r>
                  <a:rPr lang="cs-CZ" baseline="30000" dirty="0" smtClean="0"/>
                  <a:t>2</a:t>
                </a:r>
                <a:r>
                  <a:rPr lang="cs-CZ" dirty="0" smtClean="0"/>
                  <a:t>-6x+9=0 ….D = 0,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b="0" i="0" smtClean="0">
                        <a:latin typeface="Cambria Math"/>
                      </a:rPr>
                      <m:t>x</m:t>
                    </m:r>
                  </m:oMath>
                </a14:m>
                <a:r>
                  <a:rPr lang="cs-CZ" baseline="-25000" dirty="0" smtClean="0"/>
                  <a:t>1</a:t>
                </a:r>
                <a:r>
                  <a:rPr lang="cs-CZ" dirty="0" smtClean="0"/>
                  <a:t>=3,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b="0" i="0" smtClean="0">
                        <a:latin typeface="Cambria Math"/>
                      </a:rPr>
                      <m:t>x</m:t>
                    </m:r>
                  </m:oMath>
                </a14:m>
                <a:r>
                  <a:rPr lang="cs-CZ" baseline="-25000" dirty="0" smtClean="0"/>
                  <a:t>2</a:t>
                </a:r>
                <a:r>
                  <a:rPr lang="cs-CZ" dirty="0" smtClean="0"/>
                  <a:t>=3 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cs-CZ" dirty="0" smtClean="0"/>
                  <a:t>3x</a:t>
                </a:r>
                <a:r>
                  <a:rPr lang="cs-CZ" baseline="30000" dirty="0" smtClean="0"/>
                  <a:t>2</a:t>
                </a:r>
                <a:r>
                  <a:rPr lang="cs-CZ" dirty="0" smtClean="0"/>
                  <a:t>+2x+4=0</a:t>
                </a:r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926" t="-188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6816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cs-CZ" dirty="0"/>
              <a:t>Kvadratická rovnice typu:</a:t>
            </a:r>
            <a:br>
              <a:rPr lang="cs-CZ" dirty="0"/>
            </a:br>
            <a:r>
              <a:rPr lang="cs-CZ" dirty="0" smtClean="0"/>
              <a:t>ax</a:t>
            </a:r>
            <a:r>
              <a:rPr lang="cs-CZ" baseline="30000" dirty="0" smtClean="0"/>
              <a:t>2</a:t>
            </a:r>
            <a:r>
              <a:rPr lang="cs-CZ" dirty="0" smtClean="0"/>
              <a:t>+bx+c=0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514350" indent="-514350">
                  <a:buFont typeface="+mj-lt"/>
                  <a:buAutoNum type="arabicPeriod"/>
                </a:pPr>
                <a:r>
                  <a:rPr lang="cs-CZ" dirty="0" smtClean="0"/>
                  <a:t>2x</a:t>
                </a:r>
                <a:r>
                  <a:rPr lang="cs-CZ" baseline="30000" dirty="0" smtClean="0"/>
                  <a:t>2</a:t>
                </a:r>
                <a:r>
                  <a:rPr lang="cs-CZ" dirty="0" smtClean="0"/>
                  <a:t>-12x+16=0 ….D = 16,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b="0" i="0" smtClean="0">
                        <a:latin typeface="Cambria Math"/>
                      </a:rPr>
                      <m:t>x</m:t>
                    </m:r>
                  </m:oMath>
                </a14:m>
                <a:r>
                  <a:rPr lang="cs-CZ" baseline="-25000" dirty="0" smtClean="0"/>
                  <a:t>1</a:t>
                </a:r>
                <a:r>
                  <a:rPr lang="cs-CZ" dirty="0" smtClean="0"/>
                  <a:t>=4,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b="0" i="0" smtClean="0">
                        <a:latin typeface="Cambria Math"/>
                      </a:rPr>
                      <m:t>x</m:t>
                    </m:r>
                  </m:oMath>
                </a14:m>
                <a:r>
                  <a:rPr lang="cs-CZ" baseline="-25000" dirty="0" smtClean="0"/>
                  <a:t>2</a:t>
                </a:r>
                <a:r>
                  <a:rPr lang="cs-CZ" dirty="0" smtClean="0"/>
                  <a:t>=2 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cs-CZ" dirty="0" smtClean="0"/>
                  <a:t>x</a:t>
                </a:r>
                <a:r>
                  <a:rPr lang="cs-CZ" baseline="30000" dirty="0" smtClean="0"/>
                  <a:t>2</a:t>
                </a:r>
                <a:r>
                  <a:rPr lang="cs-CZ" dirty="0" smtClean="0"/>
                  <a:t>+3x-10=0 ….D = 49,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b="0" i="0" smtClean="0">
                        <a:latin typeface="Cambria Math"/>
                      </a:rPr>
                      <m:t>x</m:t>
                    </m:r>
                  </m:oMath>
                </a14:m>
                <a:r>
                  <a:rPr lang="cs-CZ" baseline="-25000" dirty="0" smtClean="0"/>
                  <a:t>1</a:t>
                </a:r>
                <a:r>
                  <a:rPr lang="cs-CZ" dirty="0" smtClean="0"/>
                  <a:t>=-5,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b="0" i="0" smtClean="0">
                        <a:latin typeface="Cambria Math"/>
                      </a:rPr>
                      <m:t>x</m:t>
                    </m:r>
                  </m:oMath>
                </a14:m>
                <a:r>
                  <a:rPr lang="cs-CZ" baseline="-25000" dirty="0" smtClean="0"/>
                  <a:t>2</a:t>
                </a:r>
                <a:r>
                  <a:rPr lang="cs-CZ" dirty="0" smtClean="0"/>
                  <a:t>=2 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cs-CZ" dirty="0" smtClean="0"/>
                  <a:t>x</a:t>
                </a:r>
                <a:r>
                  <a:rPr lang="cs-CZ" baseline="30000" dirty="0" smtClean="0"/>
                  <a:t>2</a:t>
                </a:r>
                <a:r>
                  <a:rPr lang="cs-CZ" dirty="0" smtClean="0"/>
                  <a:t>-6x+9=0 ….D = 0,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b="0" i="0" smtClean="0">
                        <a:latin typeface="Cambria Math"/>
                      </a:rPr>
                      <m:t>x</m:t>
                    </m:r>
                  </m:oMath>
                </a14:m>
                <a:r>
                  <a:rPr lang="cs-CZ" baseline="-25000" dirty="0" smtClean="0"/>
                  <a:t>1</a:t>
                </a:r>
                <a:r>
                  <a:rPr lang="cs-CZ" dirty="0" smtClean="0"/>
                  <a:t>=3,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b="0" i="0" smtClean="0">
                        <a:latin typeface="Cambria Math"/>
                      </a:rPr>
                      <m:t>x</m:t>
                    </m:r>
                  </m:oMath>
                </a14:m>
                <a:r>
                  <a:rPr lang="cs-CZ" baseline="-25000" dirty="0" smtClean="0"/>
                  <a:t>2</a:t>
                </a:r>
                <a:r>
                  <a:rPr lang="cs-CZ" dirty="0" smtClean="0"/>
                  <a:t>=3 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cs-CZ" dirty="0" smtClean="0"/>
                  <a:t>3x</a:t>
                </a:r>
                <a:r>
                  <a:rPr lang="cs-CZ" baseline="30000" dirty="0" smtClean="0"/>
                  <a:t>2</a:t>
                </a:r>
                <a:r>
                  <a:rPr lang="cs-CZ" dirty="0" smtClean="0"/>
                  <a:t>+2x+4=0 ….D = -44 , nemá řešení </a:t>
                </a:r>
              </a:p>
              <a:p>
                <a:pPr marL="514350" indent="-514350">
                  <a:buFont typeface="+mj-lt"/>
                  <a:buAutoNum type="arabicPeriod"/>
                </a:pPr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926" t="-188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8275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r>
              <a:rPr lang="cs-CZ" dirty="0">
                <a:cs typeface="Times New Roman" pitchFamily="18" charset="0"/>
              </a:rPr>
              <a:t>Není-li uveden zdroj, je pou</a:t>
            </a:r>
            <a:r>
              <a:rPr lang="cs-CZ" dirty="0"/>
              <a:t>ž</a:t>
            </a:r>
            <a:r>
              <a:rPr lang="cs-CZ" dirty="0">
                <a:cs typeface="Times New Roman" pitchFamily="18" charset="0"/>
              </a:rPr>
              <a:t>itý materiál z vlastních zdroj</a:t>
            </a:r>
            <a:r>
              <a:rPr lang="cs-CZ" dirty="0"/>
              <a:t>ů</a:t>
            </a:r>
            <a:r>
              <a:rPr lang="cs-CZ" dirty="0">
                <a:cs typeface="Times New Roman" pitchFamily="18" charset="0"/>
              </a:rPr>
              <a:t> </a:t>
            </a:r>
            <a:r>
              <a:rPr lang="cs-CZ" dirty="0" smtClean="0">
                <a:cs typeface="Times New Roman" pitchFamily="18" charset="0"/>
              </a:rPr>
              <a:t>autora.</a:t>
            </a:r>
            <a:endParaRPr lang="cs-CZ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charset="0"/>
              </a:rPr>
              <a:t>Použitá literatura, zdroje:</a:t>
            </a:r>
          </a:p>
        </p:txBody>
      </p:sp>
    </p:spTree>
    <p:extLst>
      <p:ext uri="{BB962C8B-B14F-4D97-AF65-F5344CB8AC3E}">
        <p14:creationId xmlns:p14="http://schemas.microsoft.com/office/powerpoint/2010/main" val="2851825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Kvadratická rovnice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20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952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>Kvadratická rovnice typu:</a:t>
            </a:r>
            <a:br>
              <a:rPr lang="cs-CZ" dirty="0" smtClean="0"/>
            </a:br>
            <a:r>
              <a:rPr lang="cs-CZ" dirty="0" smtClean="0"/>
              <a:t>ax</a:t>
            </a:r>
            <a:r>
              <a:rPr lang="cs-CZ" baseline="30000" dirty="0" smtClean="0"/>
              <a:t>2</a:t>
            </a:r>
            <a:r>
              <a:rPr lang="cs-CZ" dirty="0" smtClean="0"/>
              <a:t>+bx+c=0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cs-CZ" dirty="0" smtClean="0"/>
                  <a:t>Nejprve musíme zajisti, aby rovnice byla v předepsaném tvaru.</a:t>
                </a:r>
              </a:p>
              <a:p>
                <a:r>
                  <a:rPr lang="cs-CZ" dirty="0" smtClean="0"/>
                  <a:t>Zjistíme hodnotu a = , b = , c = .</a:t>
                </a:r>
              </a:p>
              <a:p>
                <a:r>
                  <a:rPr lang="cs-CZ" dirty="0" smtClean="0"/>
                  <a:t>Vyřešíme diskriminant dosazením do vzorce:</a:t>
                </a:r>
              </a:p>
              <a:p>
                <a:pPr marL="0" indent="0">
                  <a:buNone/>
                </a:pPr>
                <a:r>
                  <a:rPr lang="cs-CZ" dirty="0"/>
                  <a:t>	</a:t>
                </a:r>
                <a:r>
                  <a:rPr lang="cs-CZ" dirty="0" smtClean="0"/>
                  <a:t>	D = b</a:t>
                </a:r>
                <a:r>
                  <a:rPr lang="cs-CZ" baseline="30000" dirty="0" smtClean="0"/>
                  <a:t>2</a:t>
                </a:r>
                <a:r>
                  <a:rPr lang="cs-CZ" dirty="0" smtClean="0"/>
                  <a:t>-4ac</a:t>
                </a:r>
              </a:p>
              <a:p>
                <a:r>
                  <a:rPr lang="cs-CZ" dirty="0" smtClean="0"/>
                  <a:t>Kořeny (výsledky) kvadratické rovnice zjistíme dalším vzorcem.</a:t>
                </a:r>
              </a:p>
              <a:p>
                <a:pPr marL="0" indent="0">
                  <a:buNone/>
                </a:pPr>
                <a:r>
                  <a:rPr lang="cs-CZ" dirty="0"/>
                  <a:t>	</a:t>
                </a:r>
                <a:r>
                  <a:rPr lang="cs-CZ" dirty="0" smtClean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1,2</m:t>
                        </m:r>
                      </m:sub>
                    </m:sSub>
                    <m:r>
                      <a:rPr lang="cs-CZ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i="1" smtClean="0">
                            <a:latin typeface="Cambria Math"/>
                          </a:rPr>
                          <m:t>−</m:t>
                        </m:r>
                        <m:r>
                          <a:rPr lang="cs-CZ" i="1" smtClean="0">
                            <a:latin typeface="Cambria Math"/>
                          </a:rPr>
                          <m:t>𝑏</m:t>
                        </m:r>
                        <m:r>
                          <a:rPr lang="cs-CZ" i="1" smtClean="0">
                            <a:latin typeface="Cambria Math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cs-CZ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b="0" i="1" smtClean="0">
                                <a:latin typeface="Cambria Math"/>
                              </a:rPr>
                              <m:t>𝐷</m:t>
                            </m:r>
                          </m:e>
                        </m:rad>
                      </m:num>
                      <m:den>
                        <m:r>
                          <a:rPr lang="cs-CZ" i="1" smtClean="0">
                            <a:latin typeface="Cambria Math"/>
                          </a:rPr>
                          <m:t>2</m:t>
                        </m:r>
                        <m:r>
                          <a:rPr lang="cs-CZ" i="1" smtClean="0">
                            <a:latin typeface="Cambria Math"/>
                          </a:rPr>
                          <m:t>𝑎</m:t>
                        </m:r>
                      </m:den>
                    </m:f>
                  </m:oMath>
                </a14:m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2830" r="-59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42147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cs-CZ" dirty="0"/>
              <a:t>Kvadratická rovnice typu:</a:t>
            </a:r>
            <a:br>
              <a:rPr lang="cs-CZ" dirty="0"/>
            </a:br>
            <a:r>
              <a:rPr lang="cs-CZ" dirty="0" smtClean="0"/>
              <a:t>ax</a:t>
            </a:r>
            <a:r>
              <a:rPr lang="cs-CZ" baseline="30000" dirty="0" smtClean="0"/>
              <a:t>2</a:t>
            </a:r>
            <a:r>
              <a:rPr lang="cs-CZ" dirty="0" smtClean="0"/>
              <a:t>+bx+c=0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Při dosazování diskriminantu pod druhou odmocninu se ukáže pravidlo o počtu řešení kvadratické rovnice v závislosti na hodnotě diskriminantu.</a:t>
            </a:r>
          </a:p>
          <a:p>
            <a:r>
              <a:rPr lang="cs-CZ" dirty="0" smtClean="0"/>
              <a:t>D&gt;0 druhá odmocnina má dva výsledky +, -. Proto i rovnice bude mít dva kořeny.</a:t>
            </a:r>
          </a:p>
          <a:p>
            <a:r>
              <a:rPr lang="cs-CZ" dirty="0" smtClean="0"/>
              <a:t>D=0 druhá odmocnina má jeden výsledek a to 0 a proto i kořen bude jeden.</a:t>
            </a:r>
          </a:p>
          <a:p>
            <a:r>
              <a:rPr lang="cs-CZ" dirty="0" smtClean="0"/>
              <a:t>D&lt;0 druhá odmocnina v oboru reálných čísel neexistuje, proto i rovnice nemá žádný kořen.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1361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cs-CZ" dirty="0"/>
              <a:t>Kvadratická rovnice typu:</a:t>
            </a:r>
            <a:br>
              <a:rPr lang="cs-CZ" dirty="0"/>
            </a:br>
            <a:r>
              <a:rPr lang="cs-CZ" dirty="0" smtClean="0"/>
              <a:t>ax</a:t>
            </a:r>
            <a:r>
              <a:rPr lang="cs-CZ" baseline="30000" dirty="0" smtClean="0"/>
              <a:t>2</a:t>
            </a:r>
            <a:r>
              <a:rPr lang="cs-CZ" dirty="0" smtClean="0"/>
              <a:t>+bx+c=0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dirty="0" smtClean="0"/>
              <a:t>2x</a:t>
            </a:r>
            <a:r>
              <a:rPr lang="cs-CZ" baseline="30000" dirty="0" smtClean="0"/>
              <a:t>2</a:t>
            </a:r>
            <a:r>
              <a:rPr lang="cs-CZ" dirty="0" smtClean="0"/>
              <a:t>+6x+4=0</a:t>
            </a:r>
          </a:p>
        </p:txBody>
      </p:sp>
    </p:spTree>
    <p:extLst>
      <p:ext uri="{BB962C8B-B14F-4D97-AF65-F5344CB8AC3E}">
        <p14:creationId xmlns:p14="http://schemas.microsoft.com/office/powerpoint/2010/main" val="29547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cs-CZ" dirty="0"/>
              <a:t>Kvadratická rovnice typu:</a:t>
            </a:r>
            <a:br>
              <a:rPr lang="cs-CZ" dirty="0"/>
            </a:br>
            <a:r>
              <a:rPr lang="cs-CZ" dirty="0" smtClean="0"/>
              <a:t>ax</a:t>
            </a:r>
            <a:r>
              <a:rPr lang="cs-CZ" baseline="30000" dirty="0" smtClean="0"/>
              <a:t>2</a:t>
            </a:r>
            <a:r>
              <a:rPr lang="cs-CZ" dirty="0" smtClean="0"/>
              <a:t>+bx+c=0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dirty="0" smtClean="0"/>
              <a:t>2x</a:t>
            </a:r>
            <a:r>
              <a:rPr lang="cs-CZ" baseline="30000" dirty="0" smtClean="0"/>
              <a:t>2</a:t>
            </a:r>
            <a:r>
              <a:rPr lang="cs-CZ" dirty="0" smtClean="0"/>
              <a:t>+6x+4=0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a = 2, b = 6, c = 4</a:t>
            </a:r>
          </a:p>
        </p:txBody>
      </p:sp>
    </p:spTree>
    <p:extLst>
      <p:ext uri="{BB962C8B-B14F-4D97-AF65-F5344CB8AC3E}">
        <p14:creationId xmlns:p14="http://schemas.microsoft.com/office/powerpoint/2010/main" val="96264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cs-CZ" dirty="0"/>
              <a:t>Kvadratická rovnice typu:</a:t>
            </a:r>
            <a:br>
              <a:rPr lang="cs-CZ" dirty="0"/>
            </a:br>
            <a:r>
              <a:rPr lang="cs-CZ" dirty="0" smtClean="0"/>
              <a:t>ax</a:t>
            </a:r>
            <a:r>
              <a:rPr lang="cs-CZ" baseline="30000" dirty="0" smtClean="0"/>
              <a:t>2</a:t>
            </a:r>
            <a:r>
              <a:rPr lang="cs-CZ" dirty="0" smtClean="0"/>
              <a:t>+bx+c=0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dirty="0" smtClean="0"/>
              <a:t>2x</a:t>
            </a:r>
            <a:r>
              <a:rPr lang="cs-CZ" baseline="30000" dirty="0" smtClean="0"/>
              <a:t>2</a:t>
            </a:r>
            <a:r>
              <a:rPr lang="cs-CZ" dirty="0" smtClean="0"/>
              <a:t>+6x+4=0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a = 2, b = 6, c = 4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D = b</a:t>
            </a:r>
            <a:r>
              <a:rPr lang="cs-CZ" baseline="30000" dirty="0" smtClean="0"/>
              <a:t>2</a:t>
            </a:r>
            <a:r>
              <a:rPr lang="cs-CZ" dirty="0" smtClean="0"/>
              <a:t>-4ac</a:t>
            </a:r>
          </a:p>
        </p:txBody>
      </p:sp>
    </p:spTree>
    <p:extLst>
      <p:ext uri="{BB962C8B-B14F-4D97-AF65-F5344CB8AC3E}">
        <p14:creationId xmlns:p14="http://schemas.microsoft.com/office/powerpoint/2010/main" val="144818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cs-CZ" dirty="0"/>
              <a:t>Kvadratická rovnice typu:</a:t>
            </a:r>
            <a:br>
              <a:rPr lang="cs-CZ" dirty="0"/>
            </a:br>
            <a:r>
              <a:rPr lang="cs-CZ" dirty="0" smtClean="0"/>
              <a:t>ax</a:t>
            </a:r>
            <a:r>
              <a:rPr lang="cs-CZ" baseline="30000" dirty="0" smtClean="0"/>
              <a:t>2</a:t>
            </a:r>
            <a:r>
              <a:rPr lang="cs-CZ" dirty="0" smtClean="0"/>
              <a:t>+bx+c=0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dirty="0" smtClean="0"/>
              <a:t>2x</a:t>
            </a:r>
            <a:r>
              <a:rPr lang="cs-CZ" baseline="30000" dirty="0" smtClean="0"/>
              <a:t>2</a:t>
            </a:r>
            <a:r>
              <a:rPr lang="cs-CZ" dirty="0" smtClean="0"/>
              <a:t>+6x+4=0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a = 2, b = 6, c = 4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D = b</a:t>
            </a:r>
            <a:r>
              <a:rPr lang="cs-CZ" baseline="30000" dirty="0" smtClean="0"/>
              <a:t>2</a:t>
            </a:r>
            <a:r>
              <a:rPr lang="cs-CZ" dirty="0" smtClean="0"/>
              <a:t>-4ac</a:t>
            </a:r>
          </a:p>
          <a:p>
            <a:pPr marL="0" indent="0">
              <a:buNone/>
            </a:pPr>
            <a:r>
              <a:rPr lang="cs-CZ" dirty="0" smtClean="0"/>
              <a:t>      D = 6</a:t>
            </a:r>
            <a:r>
              <a:rPr lang="cs-CZ" baseline="30000" dirty="0" smtClean="0"/>
              <a:t>2</a:t>
            </a:r>
            <a:r>
              <a:rPr lang="cs-CZ" dirty="0" smtClean="0"/>
              <a:t>-4.2.4 =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65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cs-CZ" dirty="0"/>
              <a:t>Kvadratická rovnice typu:</a:t>
            </a:r>
            <a:br>
              <a:rPr lang="cs-CZ" dirty="0"/>
            </a:br>
            <a:r>
              <a:rPr lang="cs-CZ" dirty="0" smtClean="0"/>
              <a:t>ax</a:t>
            </a:r>
            <a:r>
              <a:rPr lang="cs-CZ" baseline="30000" dirty="0" smtClean="0"/>
              <a:t>2</a:t>
            </a:r>
            <a:r>
              <a:rPr lang="cs-CZ" dirty="0" smtClean="0"/>
              <a:t>+bx+c=0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dirty="0" smtClean="0"/>
              <a:t>2x</a:t>
            </a:r>
            <a:r>
              <a:rPr lang="cs-CZ" baseline="30000" dirty="0" smtClean="0"/>
              <a:t>2</a:t>
            </a:r>
            <a:r>
              <a:rPr lang="cs-CZ" dirty="0" smtClean="0"/>
              <a:t>+6x+4=0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a = 2, b = 6, c = 4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D = b</a:t>
            </a:r>
            <a:r>
              <a:rPr lang="cs-CZ" baseline="30000" dirty="0" smtClean="0"/>
              <a:t>2</a:t>
            </a:r>
            <a:r>
              <a:rPr lang="cs-CZ" dirty="0" smtClean="0"/>
              <a:t>-4ac</a:t>
            </a:r>
          </a:p>
          <a:p>
            <a:pPr marL="0" indent="0">
              <a:buNone/>
            </a:pPr>
            <a:r>
              <a:rPr lang="cs-CZ" dirty="0" smtClean="0"/>
              <a:t>      D = 6</a:t>
            </a:r>
            <a:r>
              <a:rPr lang="cs-CZ" baseline="30000" dirty="0" smtClean="0"/>
              <a:t>2</a:t>
            </a:r>
            <a:r>
              <a:rPr lang="cs-CZ" dirty="0" smtClean="0"/>
              <a:t>-4.2.4 = 36 – 32 = 4</a:t>
            </a:r>
          </a:p>
          <a:p>
            <a:pPr marL="0" indent="0">
              <a:buNone/>
            </a:pPr>
            <a:r>
              <a:rPr lang="cs-CZ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95434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628</Words>
  <Application>Microsoft Office PowerPoint</Application>
  <PresentationFormat>Předvádění na obrazovce (4:3)</PresentationFormat>
  <Paragraphs>100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Motiv systému Office</vt:lpstr>
      <vt:lpstr>Prezentace aplikace PowerPoint</vt:lpstr>
      <vt:lpstr>Kvadratická rovnice</vt:lpstr>
      <vt:lpstr>Kvadratická rovnice typu: ax2+bx+c=0</vt:lpstr>
      <vt:lpstr>Kvadratická rovnice typu: ax2+bx+c=0</vt:lpstr>
      <vt:lpstr>Kvadratická rovnice typu: ax2+bx+c=0</vt:lpstr>
      <vt:lpstr>Kvadratická rovnice typu: ax2+bx+c=0</vt:lpstr>
      <vt:lpstr>Kvadratická rovnice typu: ax2+bx+c=0</vt:lpstr>
      <vt:lpstr>Kvadratická rovnice typu: ax2+bx+c=0</vt:lpstr>
      <vt:lpstr>Kvadratická rovnice typu: ax2+bx+c=0</vt:lpstr>
      <vt:lpstr>Kvadratická rovnice typu: ax2+bx+c=0</vt:lpstr>
      <vt:lpstr>Kvadratická rovnice typu: ax2+bx+c=0</vt:lpstr>
      <vt:lpstr>Kvadratická rovnice typu: ax2+bx+c=0</vt:lpstr>
      <vt:lpstr>Kvadratická rovnice typu: ax2+bx+c=0</vt:lpstr>
      <vt:lpstr>Kvadratická rovnice typu: ax2+bx+c=0</vt:lpstr>
      <vt:lpstr>Kvadratická rovnice typu: ax2+bx+c=0</vt:lpstr>
      <vt:lpstr>Kvadratická rovnice typu: ax2+bx+c=0</vt:lpstr>
      <vt:lpstr>Kvadratická rovnice typu: ax2+bx+c=0</vt:lpstr>
      <vt:lpstr>Kvadratická rovnice typu: ax2+bx+c=0</vt:lpstr>
      <vt:lpstr>Použitá literatura, zdroje: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Kvadratická rovnice</dc:title>
  <dc:creator>PRAK</dc:creator>
  <cp:lastModifiedBy>František Buriánek</cp:lastModifiedBy>
  <cp:revision>11</cp:revision>
  <dcterms:created xsi:type="dcterms:W3CDTF">2013-03-23T11:56:34Z</dcterms:created>
  <dcterms:modified xsi:type="dcterms:W3CDTF">2013-06-24T10:11:55Z</dcterms:modified>
</cp:coreProperties>
</file>