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6" r:id="rId3"/>
    <p:sldId id="257" r:id="rId4"/>
    <p:sldId id="260" r:id="rId5"/>
    <p:sldId id="268" r:id="rId6"/>
    <p:sldId id="269" r:id="rId7"/>
    <p:sldId id="270" r:id="rId8"/>
    <p:sldId id="271" r:id="rId9"/>
    <p:sldId id="272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216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F6C28-0528-4799-97E3-85E7B7A17BDD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20109-9C50-4577-9D7B-CA69A7C71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6675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F6C28-0528-4799-97E3-85E7B7A17BDD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20109-9C50-4577-9D7B-CA69A7C71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9399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F6C28-0528-4799-97E3-85E7B7A17BDD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20109-9C50-4577-9D7B-CA69A7C71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4995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F6C28-0528-4799-97E3-85E7B7A17BDD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20109-9C50-4577-9D7B-CA69A7C71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433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F6C28-0528-4799-97E3-85E7B7A17BDD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20109-9C50-4577-9D7B-CA69A7C71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3845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F6C28-0528-4799-97E3-85E7B7A17BDD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20109-9C50-4577-9D7B-CA69A7C71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9794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F6C28-0528-4799-97E3-85E7B7A17BDD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20109-9C50-4577-9D7B-CA69A7C71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3700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F6C28-0528-4799-97E3-85E7B7A17BDD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20109-9C50-4577-9D7B-CA69A7C71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9899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F6C28-0528-4799-97E3-85E7B7A17BDD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20109-9C50-4577-9D7B-CA69A7C71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3514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F6C28-0528-4799-97E3-85E7B7A17BDD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20109-9C50-4577-9D7B-CA69A7C71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2049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F6C28-0528-4799-97E3-85E7B7A17BDD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20109-9C50-4577-9D7B-CA69A7C71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6628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F6C28-0528-4799-97E3-85E7B7A17BDD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20109-9C50-4577-9D7B-CA69A7C71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9268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611188" y="260350"/>
            <a:ext cx="85328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/>
              <a:t>Výukový materiál vytvořený v rámci projektu „EU peníze školám“</a:t>
            </a:r>
          </a:p>
        </p:txBody>
      </p:sp>
      <p:pic>
        <p:nvPicPr>
          <p:cNvPr id="5" name="obrázek 2"/>
          <p:cNvPicPr>
            <a:picLocks noGrp="1" noChangeAspect="1" noChangeArrowheads="1"/>
          </p:cNvPicPr>
          <p:nvPr>
            <p:ph type="title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55875" y="692150"/>
            <a:ext cx="4659313" cy="1143000"/>
          </a:xfrm>
          <a:noFill/>
        </p:spPr>
      </p:pic>
      <p:sp>
        <p:nvSpPr>
          <p:cNvPr id="6" name="Obdélník 5"/>
          <p:cNvSpPr/>
          <p:nvPr/>
        </p:nvSpPr>
        <p:spPr>
          <a:xfrm>
            <a:off x="971600" y="2204864"/>
            <a:ext cx="727280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Škola: Střední škola právní – Právní akademie, s.r.o.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Typ šablony: III/2 Inovace a zkvalitnění výuky prostřednictvím ICT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Projekt: CZ.1.07/1.5.00/34.0236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Tematická oblast: </a:t>
            </a:r>
            <a:r>
              <a:rPr lang="cs-CZ" dirty="0" smtClean="0"/>
              <a:t>Matematika</a:t>
            </a:r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Autor: </a:t>
            </a:r>
            <a:r>
              <a:rPr lang="cs-CZ" dirty="0" smtClean="0"/>
              <a:t>Mgr. František Buriánek</a:t>
            </a:r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Téma: </a:t>
            </a:r>
            <a:r>
              <a:rPr lang="cs-CZ" dirty="0" smtClean="0"/>
              <a:t>Kvadratická rovnice</a:t>
            </a:r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Číslo materiálu</a:t>
            </a:r>
            <a:r>
              <a:rPr lang="cs-CZ"/>
              <a:t>: </a:t>
            </a:r>
            <a:r>
              <a:rPr lang="cs-CZ" smtClean="0"/>
              <a:t>VY_32_INOVACE_MB_18_Kvadratická </a:t>
            </a:r>
            <a:r>
              <a:rPr lang="cs-CZ" dirty="0" smtClean="0"/>
              <a:t>rovnice</a:t>
            </a:r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Datum tvorby: </a:t>
            </a:r>
            <a:r>
              <a:rPr lang="cs-CZ" dirty="0" smtClean="0"/>
              <a:t>09.03.2013</a:t>
            </a:r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Anotace (ročník): Prezentace je určena pro žáky </a:t>
            </a:r>
            <a:r>
              <a:rPr lang="cs-CZ" dirty="0" smtClean="0"/>
              <a:t>1.ročníku </a:t>
            </a:r>
            <a:r>
              <a:rPr lang="cs-CZ" dirty="0"/>
              <a:t>SŠ,</a:t>
            </a:r>
            <a:br>
              <a:rPr lang="cs-CZ" dirty="0"/>
            </a:br>
            <a:r>
              <a:rPr lang="cs-CZ" dirty="0"/>
              <a:t>slouží k procvičení učiva a ověření znalostí žáků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Klíčová slova: </a:t>
            </a:r>
            <a:r>
              <a:rPr lang="cs-CZ" dirty="0" smtClean="0"/>
              <a:t>Rovnice, vytýkání, kořeny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4845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Kvadratická rovnice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20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952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>Kvadratická rovnice typu:</a:t>
            </a:r>
            <a:br>
              <a:rPr lang="cs-CZ" dirty="0" smtClean="0"/>
            </a:br>
            <a:r>
              <a:rPr lang="cs-CZ" dirty="0" smtClean="0"/>
              <a:t>ax</a:t>
            </a:r>
            <a:r>
              <a:rPr lang="cs-CZ" baseline="30000" dirty="0" smtClean="0"/>
              <a:t>2</a:t>
            </a:r>
            <a:r>
              <a:rPr lang="cs-CZ" dirty="0" smtClean="0"/>
              <a:t>+bx=0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cs-CZ" dirty="0" smtClean="0"/>
                  <a:t>Nejprve rozložíme levou stranu rovnice na součin vytknutím „x“.</a:t>
                </a:r>
              </a:p>
              <a:p>
                <a:r>
                  <a:rPr lang="cs-CZ" dirty="0" smtClean="0"/>
                  <a:t>x.(</a:t>
                </a:r>
                <a:r>
                  <a:rPr lang="cs-CZ" dirty="0" err="1" smtClean="0"/>
                  <a:t>ax+b</a:t>
                </a:r>
                <a:r>
                  <a:rPr lang="cs-CZ" dirty="0" smtClean="0"/>
                  <a:t>)=0</a:t>
                </a:r>
              </a:p>
              <a:p>
                <a:r>
                  <a:rPr lang="cs-CZ" dirty="0" smtClean="0"/>
                  <a:t>Jeden z kořenů bude vždy 0 a druhý se bude rovnat hodnotě, která vynuluje hodnotu v závorce. </a:t>
                </a: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b="0" i="0" smtClean="0">
                        <a:latin typeface="Cambria Math"/>
                      </a:rPr>
                      <m:t>x</m:t>
                    </m:r>
                  </m:oMath>
                </a14:m>
                <a:r>
                  <a:rPr lang="cs-CZ" baseline="-25000" dirty="0" smtClean="0"/>
                  <a:t>1</a:t>
                </a:r>
                <a:r>
                  <a:rPr lang="cs-CZ" dirty="0" smtClean="0"/>
                  <a:t>=0,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b="0" i="0" smtClean="0">
                        <a:latin typeface="Cambria Math"/>
                      </a:rPr>
                      <m:t>x</m:t>
                    </m:r>
                  </m:oMath>
                </a14:m>
                <a:r>
                  <a:rPr lang="cs-CZ" baseline="-25000" dirty="0" smtClean="0"/>
                  <a:t>2</a:t>
                </a:r>
                <a:r>
                  <a:rPr lang="cs-CZ" dirty="0" smtClean="0"/>
                  <a:t>=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b="0" i="0" smtClean="0">
                            <a:latin typeface="Cambria Math"/>
                          </a:rPr>
                          <m:t>b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cs-CZ" b="0" i="0" smtClean="0">
                            <a:latin typeface="Cambria Math"/>
                          </a:rPr>
                          <m:t>a</m:t>
                        </m:r>
                      </m:den>
                    </m:f>
                  </m:oMath>
                </a14:m>
                <a:r>
                  <a:rPr lang="cs-CZ" dirty="0" smtClean="0"/>
                  <a:t> 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42147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cs-CZ" dirty="0"/>
              <a:t>Kvadratická rovnice typu:</a:t>
            </a:r>
            <a:br>
              <a:rPr lang="cs-CZ" dirty="0"/>
            </a:br>
            <a:r>
              <a:rPr lang="cs-CZ" dirty="0" smtClean="0"/>
              <a:t>ax</a:t>
            </a:r>
            <a:r>
              <a:rPr lang="cs-CZ" baseline="30000" dirty="0" smtClean="0"/>
              <a:t>2</a:t>
            </a:r>
            <a:r>
              <a:rPr lang="cs-CZ" dirty="0" smtClean="0"/>
              <a:t>+bx=0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cs-CZ" dirty="0" smtClean="0"/>
                  <a:t>2x</a:t>
                </a:r>
                <a:r>
                  <a:rPr lang="cs-CZ" baseline="30000" dirty="0" smtClean="0"/>
                  <a:t>2</a:t>
                </a:r>
                <a:r>
                  <a:rPr lang="cs-CZ" dirty="0" smtClean="0"/>
                  <a:t>+6x=0</a:t>
                </a:r>
              </a:p>
              <a:p>
                <a:pPr marL="0" indent="0" algn="ctr">
                  <a:buNone/>
                </a:pPr>
                <a:r>
                  <a:rPr lang="cs-CZ" dirty="0" smtClean="0"/>
                  <a:t>x.(2x+6)=0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b="0" i="0" smtClean="0">
                        <a:latin typeface="Cambria Math"/>
                      </a:rPr>
                      <m:t>x</m:t>
                    </m:r>
                  </m:oMath>
                </a14:m>
                <a:r>
                  <a:rPr lang="cs-CZ" baseline="-25000" dirty="0" smtClean="0"/>
                  <a:t>1</a:t>
                </a:r>
                <a:r>
                  <a:rPr lang="cs-CZ" dirty="0" smtClean="0"/>
                  <a:t>=0,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b="0" i="0" smtClean="0">
                        <a:latin typeface="Cambria Math"/>
                      </a:rPr>
                      <m:t>x</m:t>
                    </m:r>
                  </m:oMath>
                </a14:m>
                <a:r>
                  <a:rPr lang="cs-CZ" baseline="-25000" dirty="0" smtClean="0"/>
                  <a:t>2</a:t>
                </a:r>
                <a:r>
                  <a:rPr lang="cs-CZ" dirty="0" smtClean="0"/>
                  <a:t>=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b="0" i="0" smtClean="0">
                            <a:latin typeface="Cambria Math"/>
                          </a:rPr>
                          <m:t>b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cs-CZ" b="0" i="0" smtClean="0">
                            <a:latin typeface="Cambria Math"/>
                          </a:rPr>
                          <m:t>a</m:t>
                        </m:r>
                      </m:den>
                    </m:f>
                  </m:oMath>
                </a14:m>
                <a:r>
                  <a:rPr lang="cs-CZ" dirty="0" smtClean="0"/>
                  <a:t> =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cs-CZ" b="0" i="0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cs-CZ" b="0" i="1" smtClean="0">
                        <a:latin typeface="Cambria Math"/>
                      </a:rPr>
                      <m:t>=−3</m:t>
                    </m:r>
                  </m:oMath>
                </a14:m>
                <a:endParaRPr lang="cs-CZ" dirty="0" smtClean="0"/>
              </a:p>
              <a:p>
                <a:pPr marL="0" indent="0" algn="ctr">
                  <a:buNone/>
                </a:pPr>
                <a:endParaRPr lang="cs-CZ" dirty="0" smtClean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75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2645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cs-CZ" dirty="0"/>
              <a:t>Kvadratická rovnice typu:</a:t>
            </a:r>
            <a:br>
              <a:rPr lang="cs-CZ" dirty="0"/>
            </a:br>
            <a:r>
              <a:rPr lang="cs-CZ" dirty="0" smtClean="0"/>
              <a:t>ax</a:t>
            </a:r>
            <a:r>
              <a:rPr lang="cs-CZ" baseline="30000" dirty="0" smtClean="0"/>
              <a:t>2</a:t>
            </a:r>
            <a:r>
              <a:rPr lang="cs-CZ" dirty="0" smtClean="0"/>
              <a:t>+bx=0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2x</a:t>
            </a:r>
            <a:r>
              <a:rPr lang="cs-CZ" baseline="30000" dirty="0" smtClean="0"/>
              <a:t>2</a:t>
            </a:r>
            <a:r>
              <a:rPr lang="cs-CZ" dirty="0" smtClean="0"/>
              <a:t>-12x=0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x</a:t>
            </a:r>
            <a:r>
              <a:rPr lang="cs-CZ" baseline="30000" dirty="0" smtClean="0"/>
              <a:t>2</a:t>
            </a:r>
            <a:r>
              <a:rPr lang="cs-CZ" dirty="0" smtClean="0"/>
              <a:t>+3x=0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x</a:t>
            </a:r>
            <a:r>
              <a:rPr lang="cs-CZ" baseline="30000" dirty="0" smtClean="0"/>
              <a:t>2</a:t>
            </a:r>
            <a:r>
              <a:rPr lang="cs-CZ" dirty="0" smtClean="0"/>
              <a:t>-6x=0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3x</a:t>
            </a:r>
            <a:r>
              <a:rPr lang="cs-CZ" baseline="30000" dirty="0" smtClean="0"/>
              <a:t>2</a:t>
            </a:r>
            <a:r>
              <a:rPr lang="cs-CZ" dirty="0" smtClean="0"/>
              <a:t>+2x=0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417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cs-CZ" dirty="0"/>
              <a:t>Kvadratická rovnice typu:</a:t>
            </a:r>
            <a:br>
              <a:rPr lang="cs-CZ" dirty="0"/>
            </a:br>
            <a:r>
              <a:rPr lang="cs-CZ" dirty="0" smtClean="0"/>
              <a:t>ax</a:t>
            </a:r>
            <a:r>
              <a:rPr lang="cs-CZ" baseline="30000" dirty="0" smtClean="0"/>
              <a:t>2</a:t>
            </a:r>
            <a:r>
              <a:rPr lang="cs-CZ" dirty="0" smtClean="0"/>
              <a:t>+bx=0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514350" indent="-514350">
                  <a:buFont typeface="+mj-lt"/>
                  <a:buAutoNum type="arabicPeriod"/>
                </a:pPr>
                <a:r>
                  <a:rPr lang="cs-CZ" dirty="0" smtClean="0"/>
                  <a:t>2x</a:t>
                </a:r>
                <a:r>
                  <a:rPr lang="cs-CZ" baseline="30000" dirty="0" smtClean="0"/>
                  <a:t>2</a:t>
                </a:r>
                <a:r>
                  <a:rPr lang="cs-CZ" dirty="0" smtClean="0"/>
                  <a:t>-12x=0 </a:t>
                </a:r>
                <a14:m>
                  <m:oMath xmlns:m="http://schemas.openxmlformats.org/officeDocument/2006/math">
                    <m:r>
                      <a:rPr lang="cs-CZ" b="0" i="0" smtClean="0">
                        <a:latin typeface="Cambria Math"/>
                      </a:rPr>
                      <m:t>……</m:t>
                    </m:r>
                    <m:r>
                      <m:rPr>
                        <m:sty m:val="p"/>
                      </m:rPr>
                      <a:rPr lang="cs-CZ" b="0" i="0" smtClean="0">
                        <a:latin typeface="Cambria Math"/>
                      </a:rPr>
                      <m:t>x</m:t>
                    </m:r>
                  </m:oMath>
                </a14:m>
                <a:r>
                  <a:rPr lang="cs-CZ" baseline="-25000" dirty="0" smtClean="0"/>
                  <a:t>1</a:t>
                </a:r>
                <a:r>
                  <a:rPr lang="cs-CZ" dirty="0" smtClean="0"/>
                  <a:t>=0,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b="0" i="0" smtClean="0">
                        <a:latin typeface="Cambria Math"/>
                      </a:rPr>
                      <m:t>x</m:t>
                    </m:r>
                  </m:oMath>
                </a14:m>
                <a:r>
                  <a:rPr lang="cs-CZ" baseline="-25000" dirty="0" smtClean="0"/>
                  <a:t>2</a:t>
                </a:r>
                <a:r>
                  <a:rPr lang="cs-CZ" dirty="0" smtClean="0"/>
                  <a:t>=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−12</m:t>
                        </m:r>
                      </m:num>
                      <m:den>
                        <m:r>
                          <a:rPr lang="cs-CZ" b="0" i="0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cs-CZ" dirty="0" smtClean="0"/>
                  <a:t> = 6 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cs-CZ" dirty="0" smtClean="0"/>
                  <a:t>x</a:t>
                </a:r>
                <a:r>
                  <a:rPr lang="cs-CZ" baseline="30000" dirty="0" smtClean="0"/>
                  <a:t>2</a:t>
                </a:r>
                <a:r>
                  <a:rPr lang="cs-CZ" dirty="0" smtClean="0"/>
                  <a:t>+3x=0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cs-CZ" dirty="0" smtClean="0"/>
                  <a:t>x</a:t>
                </a:r>
                <a:r>
                  <a:rPr lang="cs-CZ" baseline="30000" dirty="0" smtClean="0"/>
                  <a:t>2</a:t>
                </a:r>
                <a:r>
                  <a:rPr lang="cs-CZ" dirty="0" smtClean="0"/>
                  <a:t>-6x=0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cs-CZ" dirty="0" smtClean="0"/>
                  <a:t>3x</a:t>
                </a:r>
                <a:r>
                  <a:rPr lang="cs-CZ" baseline="30000" dirty="0" smtClean="0"/>
                  <a:t>2</a:t>
                </a:r>
                <a:r>
                  <a:rPr lang="cs-CZ" dirty="0" smtClean="0"/>
                  <a:t>+2x=0</a:t>
                </a:r>
              </a:p>
              <a:p>
                <a:pPr marL="514350" indent="-514350">
                  <a:buFont typeface="+mj-lt"/>
                  <a:buAutoNum type="arabicPeriod"/>
                </a:pPr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92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9431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cs-CZ" dirty="0"/>
              <a:t>Kvadratická rovnice typu:</a:t>
            </a:r>
            <a:br>
              <a:rPr lang="cs-CZ" dirty="0"/>
            </a:br>
            <a:r>
              <a:rPr lang="cs-CZ" dirty="0" smtClean="0"/>
              <a:t>ax</a:t>
            </a:r>
            <a:r>
              <a:rPr lang="cs-CZ" baseline="30000" dirty="0" smtClean="0"/>
              <a:t>2</a:t>
            </a:r>
            <a:r>
              <a:rPr lang="cs-CZ" dirty="0" smtClean="0"/>
              <a:t>+bx=0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514350" indent="-514350">
                  <a:buFont typeface="+mj-lt"/>
                  <a:buAutoNum type="arabicPeriod"/>
                </a:pPr>
                <a:r>
                  <a:rPr lang="cs-CZ" dirty="0" smtClean="0"/>
                  <a:t>2x</a:t>
                </a:r>
                <a:r>
                  <a:rPr lang="cs-CZ" baseline="30000" dirty="0" smtClean="0"/>
                  <a:t>2</a:t>
                </a:r>
                <a:r>
                  <a:rPr lang="cs-CZ" dirty="0" smtClean="0"/>
                  <a:t>-12x=0 </a:t>
                </a:r>
                <a14:m>
                  <m:oMath xmlns:m="http://schemas.openxmlformats.org/officeDocument/2006/math">
                    <m:r>
                      <a:rPr lang="cs-CZ" b="0" i="0" smtClean="0">
                        <a:latin typeface="Cambria Math"/>
                      </a:rPr>
                      <m:t>……</m:t>
                    </m:r>
                    <m:r>
                      <m:rPr>
                        <m:sty m:val="p"/>
                      </m:rPr>
                      <a:rPr lang="cs-CZ" b="0" i="0" smtClean="0">
                        <a:latin typeface="Cambria Math"/>
                      </a:rPr>
                      <m:t>x</m:t>
                    </m:r>
                  </m:oMath>
                </a14:m>
                <a:r>
                  <a:rPr lang="cs-CZ" baseline="-25000" dirty="0" smtClean="0"/>
                  <a:t>1</a:t>
                </a:r>
                <a:r>
                  <a:rPr lang="cs-CZ" dirty="0" smtClean="0"/>
                  <a:t>=0,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b="0" i="0" smtClean="0">
                        <a:latin typeface="Cambria Math"/>
                      </a:rPr>
                      <m:t>x</m:t>
                    </m:r>
                  </m:oMath>
                </a14:m>
                <a:r>
                  <a:rPr lang="cs-CZ" baseline="-25000" dirty="0" smtClean="0"/>
                  <a:t>2</a:t>
                </a:r>
                <a:r>
                  <a:rPr lang="cs-CZ" dirty="0" smtClean="0"/>
                  <a:t>=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−12</m:t>
                        </m:r>
                      </m:num>
                      <m:den>
                        <m:r>
                          <a:rPr lang="cs-CZ" b="0" i="0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cs-CZ" dirty="0" smtClean="0"/>
                  <a:t> = 6 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cs-CZ" dirty="0" smtClean="0"/>
                  <a:t>x</a:t>
                </a:r>
                <a:r>
                  <a:rPr lang="cs-CZ" baseline="30000" dirty="0" smtClean="0"/>
                  <a:t>2</a:t>
                </a:r>
                <a:r>
                  <a:rPr lang="cs-CZ" dirty="0" smtClean="0"/>
                  <a:t>+3x=0 </a:t>
                </a:r>
                <a14:m>
                  <m:oMath xmlns:m="http://schemas.openxmlformats.org/officeDocument/2006/math">
                    <m:r>
                      <a:rPr lang="cs-CZ" b="0" i="0" smtClean="0">
                        <a:latin typeface="Cambria Math"/>
                      </a:rPr>
                      <m:t>……</m:t>
                    </m:r>
                    <m:r>
                      <m:rPr>
                        <m:sty m:val="p"/>
                      </m:rPr>
                      <a:rPr lang="cs-CZ" b="0" i="0" smtClean="0">
                        <a:latin typeface="Cambria Math"/>
                      </a:rPr>
                      <m:t>x</m:t>
                    </m:r>
                  </m:oMath>
                </a14:m>
                <a:r>
                  <a:rPr lang="cs-CZ" baseline="-25000" dirty="0" smtClean="0"/>
                  <a:t>1</a:t>
                </a:r>
                <a:r>
                  <a:rPr lang="cs-CZ" dirty="0" smtClean="0"/>
                  <a:t>=0,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b="0" i="0" smtClean="0">
                        <a:latin typeface="Cambria Math"/>
                      </a:rPr>
                      <m:t>x</m:t>
                    </m:r>
                  </m:oMath>
                </a14:m>
                <a:r>
                  <a:rPr lang="cs-CZ" baseline="-25000" dirty="0" smtClean="0"/>
                  <a:t>2</a:t>
                </a:r>
                <a:r>
                  <a:rPr lang="cs-CZ" dirty="0" smtClean="0"/>
                  <a:t>=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1</m:t>
                        </m:r>
                      </m:den>
                    </m:f>
                  </m:oMath>
                </a14:m>
                <a:r>
                  <a:rPr lang="cs-CZ" dirty="0" smtClean="0"/>
                  <a:t> = -3 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cs-CZ" dirty="0" smtClean="0"/>
                  <a:t>x</a:t>
                </a:r>
                <a:r>
                  <a:rPr lang="cs-CZ" baseline="30000" dirty="0" smtClean="0"/>
                  <a:t>2</a:t>
                </a:r>
                <a:r>
                  <a:rPr lang="cs-CZ" dirty="0" smtClean="0"/>
                  <a:t>-6x=0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cs-CZ" dirty="0" smtClean="0"/>
                  <a:t>3x</a:t>
                </a:r>
                <a:r>
                  <a:rPr lang="cs-CZ" baseline="30000" dirty="0" smtClean="0"/>
                  <a:t>2</a:t>
                </a:r>
                <a:r>
                  <a:rPr lang="cs-CZ" dirty="0" smtClean="0"/>
                  <a:t>+2x=0</a:t>
                </a:r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92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999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cs-CZ" dirty="0"/>
              <a:t>Kvadratická rovnice typu:</a:t>
            </a:r>
            <a:br>
              <a:rPr lang="cs-CZ" dirty="0"/>
            </a:br>
            <a:r>
              <a:rPr lang="cs-CZ" dirty="0" smtClean="0"/>
              <a:t>ax</a:t>
            </a:r>
            <a:r>
              <a:rPr lang="cs-CZ" baseline="30000" dirty="0" smtClean="0"/>
              <a:t>2</a:t>
            </a:r>
            <a:r>
              <a:rPr lang="cs-CZ" dirty="0" smtClean="0"/>
              <a:t>+bx=0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514350" indent="-514350">
                  <a:buFont typeface="+mj-lt"/>
                  <a:buAutoNum type="arabicPeriod"/>
                </a:pPr>
                <a:r>
                  <a:rPr lang="cs-CZ" dirty="0" smtClean="0"/>
                  <a:t>2x</a:t>
                </a:r>
                <a:r>
                  <a:rPr lang="cs-CZ" baseline="30000" dirty="0" smtClean="0"/>
                  <a:t>2</a:t>
                </a:r>
                <a:r>
                  <a:rPr lang="cs-CZ" dirty="0" smtClean="0"/>
                  <a:t>-12x=0 </a:t>
                </a:r>
                <a14:m>
                  <m:oMath xmlns:m="http://schemas.openxmlformats.org/officeDocument/2006/math">
                    <m:r>
                      <a:rPr lang="cs-CZ" b="0" i="0" smtClean="0">
                        <a:latin typeface="Cambria Math"/>
                      </a:rPr>
                      <m:t>……</m:t>
                    </m:r>
                    <m:r>
                      <m:rPr>
                        <m:sty m:val="p"/>
                      </m:rPr>
                      <a:rPr lang="cs-CZ" b="0" i="0" smtClean="0">
                        <a:latin typeface="Cambria Math"/>
                      </a:rPr>
                      <m:t>x</m:t>
                    </m:r>
                  </m:oMath>
                </a14:m>
                <a:r>
                  <a:rPr lang="cs-CZ" baseline="-25000" dirty="0" smtClean="0"/>
                  <a:t>1</a:t>
                </a:r>
                <a:r>
                  <a:rPr lang="cs-CZ" dirty="0" smtClean="0"/>
                  <a:t>=0,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b="0" i="0" smtClean="0">
                        <a:latin typeface="Cambria Math"/>
                      </a:rPr>
                      <m:t>x</m:t>
                    </m:r>
                  </m:oMath>
                </a14:m>
                <a:r>
                  <a:rPr lang="cs-CZ" baseline="-25000" dirty="0" smtClean="0"/>
                  <a:t>2</a:t>
                </a:r>
                <a:r>
                  <a:rPr lang="cs-CZ" dirty="0" smtClean="0"/>
                  <a:t>=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−12</m:t>
                        </m:r>
                      </m:num>
                      <m:den>
                        <m:r>
                          <a:rPr lang="cs-CZ" b="0" i="0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cs-CZ" dirty="0" smtClean="0"/>
                  <a:t> = 6 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cs-CZ" dirty="0" smtClean="0"/>
                  <a:t>x</a:t>
                </a:r>
                <a:r>
                  <a:rPr lang="cs-CZ" baseline="30000" dirty="0" smtClean="0"/>
                  <a:t>2</a:t>
                </a:r>
                <a:r>
                  <a:rPr lang="cs-CZ" dirty="0" smtClean="0"/>
                  <a:t>+3x=0 </a:t>
                </a:r>
                <a14:m>
                  <m:oMath xmlns:m="http://schemas.openxmlformats.org/officeDocument/2006/math">
                    <m:r>
                      <a:rPr lang="cs-CZ" b="0" i="0" smtClean="0">
                        <a:latin typeface="Cambria Math"/>
                      </a:rPr>
                      <m:t>……</m:t>
                    </m:r>
                    <m:r>
                      <m:rPr>
                        <m:sty m:val="p"/>
                      </m:rPr>
                      <a:rPr lang="cs-CZ" b="0" i="0" smtClean="0">
                        <a:latin typeface="Cambria Math"/>
                      </a:rPr>
                      <m:t>x</m:t>
                    </m:r>
                  </m:oMath>
                </a14:m>
                <a:r>
                  <a:rPr lang="cs-CZ" baseline="-25000" dirty="0" smtClean="0"/>
                  <a:t>1</a:t>
                </a:r>
                <a:r>
                  <a:rPr lang="cs-CZ" dirty="0" smtClean="0"/>
                  <a:t>=0,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b="0" i="0" smtClean="0">
                        <a:latin typeface="Cambria Math"/>
                      </a:rPr>
                      <m:t>x</m:t>
                    </m:r>
                  </m:oMath>
                </a14:m>
                <a:r>
                  <a:rPr lang="cs-CZ" baseline="-25000" dirty="0" smtClean="0"/>
                  <a:t>2</a:t>
                </a:r>
                <a:r>
                  <a:rPr lang="cs-CZ" dirty="0" smtClean="0"/>
                  <a:t>=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1</m:t>
                        </m:r>
                      </m:den>
                    </m:f>
                  </m:oMath>
                </a14:m>
                <a:r>
                  <a:rPr lang="cs-CZ" dirty="0" smtClean="0"/>
                  <a:t> = -3 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cs-CZ" dirty="0" smtClean="0"/>
                  <a:t>x</a:t>
                </a:r>
                <a:r>
                  <a:rPr lang="cs-CZ" baseline="30000" dirty="0" smtClean="0"/>
                  <a:t>2</a:t>
                </a:r>
                <a:r>
                  <a:rPr lang="cs-CZ" dirty="0" smtClean="0"/>
                  <a:t>-6x=0 </a:t>
                </a:r>
                <a14:m>
                  <m:oMath xmlns:m="http://schemas.openxmlformats.org/officeDocument/2006/math">
                    <m:r>
                      <a:rPr lang="cs-CZ" b="0" i="0" smtClean="0">
                        <a:latin typeface="Cambria Math"/>
                      </a:rPr>
                      <m:t>……</m:t>
                    </m:r>
                    <m:r>
                      <m:rPr>
                        <m:sty m:val="p"/>
                      </m:rPr>
                      <a:rPr lang="cs-CZ" b="0" i="0" smtClean="0">
                        <a:latin typeface="Cambria Math"/>
                      </a:rPr>
                      <m:t>x</m:t>
                    </m:r>
                  </m:oMath>
                </a14:m>
                <a:r>
                  <a:rPr lang="cs-CZ" baseline="-25000" dirty="0" smtClean="0"/>
                  <a:t>1</a:t>
                </a:r>
                <a:r>
                  <a:rPr lang="cs-CZ" dirty="0" smtClean="0"/>
                  <a:t>=0,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b="0" i="0" smtClean="0">
                        <a:latin typeface="Cambria Math"/>
                      </a:rPr>
                      <m:t>x</m:t>
                    </m:r>
                  </m:oMath>
                </a14:m>
                <a:r>
                  <a:rPr lang="cs-CZ" baseline="-25000" dirty="0" smtClean="0"/>
                  <a:t>2</a:t>
                </a:r>
                <a:r>
                  <a:rPr lang="cs-CZ" dirty="0" smtClean="0"/>
                  <a:t>=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−6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1</m:t>
                        </m:r>
                      </m:den>
                    </m:f>
                  </m:oMath>
                </a14:m>
                <a:r>
                  <a:rPr lang="cs-CZ" dirty="0" smtClean="0"/>
                  <a:t> = 6 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cs-CZ" dirty="0" smtClean="0"/>
                  <a:t>3x</a:t>
                </a:r>
                <a:r>
                  <a:rPr lang="cs-CZ" baseline="30000" dirty="0" smtClean="0"/>
                  <a:t>2</a:t>
                </a:r>
                <a:r>
                  <a:rPr lang="cs-CZ" dirty="0" smtClean="0"/>
                  <a:t>+2x=0</a:t>
                </a:r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92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4449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cs-CZ" dirty="0"/>
              <a:t>Kvadratická rovnice typu:</a:t>
            </a:r>
            <a:br>
              <a:rPr lang="cs-CZ" dirty="0"/>
            </a:br>
            <a:r>
              <a:rPr lang="cs-CZ" dirty="0" smtClean="0"/>
              <a:t>ax</a:t>
            </a:r>
            <a:r>
              <a:rPr lang="cs-CZ" baseline="30000" dirty="0" smtClean="0"/>
              <a:t>2</a:t>
            </a:r>
            <a:r>
              <a:rPr lang="cs-CZ" dirty="0" smtClean="0"/>
              <a:t>+bx=0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514350" indent="-514350">
                  <a:buFont typeface="+mj-lt"/>
                  <a:buAutoNum type="arabicPeriod"/>
                </a:pPr>
                <a:r>
                  <a:rPr lang="cs-CZ" dirty="0" smtClean="0"/>
                  <a:t>2x</a:t>
                </a:r>
                <a:r>
                  <a:rPr lang="cs-CZ" baseline="30000" dirty="0" smtClean="0"/>
                  <a:t>2</a:t>
                </a:r>
                <a:r>
                  <a:rPr lang="cs-CZ" dirty="0" smtClean="0"/>
                  <a:t>-12x=0 </a:t>
                </a:r>
                <a14:m>
                  <m:oMath xmlns:m="http://schemas.openxmlformats.org/officeDocument/2006/math">
                    <m:r>
                      <a:rPr lang="cs-CZ" b="0" i="0" smtClean="0">
                        <a:latin typeface="Cambria Math"/>
                      </a:rPr>
                      <m:t>……</m:t>
                    </m:r>
                    <m:r>
                      <m:rPr>
                        <m:sty m:val="p"/>
                      </m:rPr>
                      <a:rPr lang="cs-CZ" b="0" i="0" smtClean="0">
                        <a:latin typeface="Cambria Math"/>
                      </a:rPr>
                      <m:t>x</m:t>
                    </m:r>
                  </m:oMath>
                </a14:m>
                <a:r>
                  <a:rPr lang="cs-CZ" baseline="-25000" dirty="0" smtClean="0"/>
                  <a:t>1</a:t>
                </a:r>
                <a:r>
                  <a:rPr lang="cs-CZ" dirty="0" smtClean="0"/>
                  <a:t>=0,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b="0" i="0" smtClean="0">
                        <a:latin typeface="Cambria Math"/>
                      </a:rPr>
                      <m:t>x</m:t>
                    </m:r>
                  </m:oMath>
                </a14:m>
                <a:r>
                  <a:rPr lang="cs-CZ" baseline="-25000" dirty="0" smtClean="0"/>
                  <a:t>2</a:t>
                </a:r>
                <a:r>
                  <a:rPr lang="cs-CZ" dirty="0" smtClean="0"/>
                  <a:t>=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−12</m:t>
                        </m:r>
                      </m:num>
                      <m:den>
                        <m:r>
                          <a:rPr lang="cs-CZ" b="0" i="0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cs-CZ" dirty="0" smtClean="0"/>
                  <a:t> = 6 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cs-CZ" dirty="0" smtClean="0"/>
                  <a:t>x</a:t>
                </a:r>
                <a:r>
                  <a:rPr lang="cs-CZ" baseline="30000" dirty="0" smtClean="0"/>
                  <a:t>2</a:t>
                </a:r>
                <a:r>
                  <a:rPr lang="cs-CZ" dirty="0" smtClean="0"/>
                  <a:t>+3x=0 </a:t>
                </a:r>
                <a14:m>
                  <m:oMath xmlns:m="http://schemas.openxmlformats.org/officeDocument/2006/math">
                    <m:r>
                      <a:rPr lang="cs-CZ" b="0" i="0" smtClean="0">
                        <a:latin typeface="Cambria Math"/>
                      </a:rPr>
                      <m:t>……</m:t>
                    </m:r>
                    <m:r>
                      <m:rPr>
                        <m:sty m:val="p"/>
                      </m:rPr>
                      <a:rPr lang="cs-CZ" b="0" i="0" smtClean="0">
                        <a:latin typeface="Cambria Math"/>
                      </a:rPr>
                      <m:t>x</m:t>
                    </m:r>
                  </m:oMath>
                </a14:m>
                <a:r>
                  <a:rPr lang="cs-CZ" baseline="-25000" dirty="0" smtClean="0"/>
                  <a:t>1</a:t>
                </a:r>
                <a:r>
                  <a:rPr lang="cs-CZ" dirty="0" smtClean="0"/>
                  <a:t>=0,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b="0" i="0" smtClean="0">
                        <a:latin typeface="Cambria Math"/>
                      </a:rPr>
                      <m:t>x</m:t>
                    </m:r>
                  </m:oMath>
                </a14:m>
                <a:r>
                  <a:rPr lang="cs-CZ" baseline="-25000" dirty="0" smtClean="0"/>
                  <a:t>2</a:t>
                </a:r>
                <a:r>
                  <a:rPr lang="cs-CZ" dirty="0" smtClean="0"/>
                  <a:t>=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1</m:t>
                        </m:r>
                      </m:den>
                    </m:f>
                  </m:oMath>
                </a14:m>
                <a:r>
                  <a:rPr lang="cs-CZ" dirty="0" smtClean="0"/>
                  <a:t> = -3 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cs-CZ" dirty="0" smtClean="0"/>
                  <a:t>x</a:t>
                </a:r>
                <a:r>
                  <a:rPr lang="cs-CZ" baseline="30000" dirty="0" smtClean="0"/>
                  <a:t>2</a:t>
                </a:r>
                <a:r>
                  <a:rPr lang="cs-CZ" dirty="0" smtClean="0"/>
                  <a:t>-6x=0 </a:t>
                </a:r>
                <a14:m>
                  <m:oMath xmlns:m="http://schemas.openxmlformats.org/officeDocument/2006/math">
                    <m:r>
                      <a:rPr lang="cs-CZ" b="0" i="0" smtClean="0">
                        <a:latin typeface="Cambria Math"/>
                      </a:rPr>
                      <m:t>……</m:t>
                    </m:r>
                    <m:r>
                      <m:rPr>
                        <m:sty m:val="p"/>
                      </m:rPr>
                      <a:rPr lang="cs-CZ" b="0" i="0" smtClean="0">
                        <a:latin typeface="Cambria Math"/>
                      </a:rPr>
                      <m:t>x</m:t>
                    </m:r>
                  </m:oMath>
                </a14:m>
                <a:r>
                  <a:rPr lang="cs-CZ" baseline="-25000" dirty="0" smtClean="0"/>
                  <a:t>1</a:t>
                </a:r>
                <a:r>
                  <a:rPr lang="cs-CZ" dirty="0" smtClean="0"/>
                  <a:t>=0,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b="0" i="0" smtClean="0">
                        <a:latin typeface="Cambria Math"/>
                      </a:rPr>
                      <m:t>x</m:t>
                    </m:r>
                  </m:oMath>
                </a14:m>
                <a:r>
                  <a:rPr lang="cs-CZ" baseline="-25000" dirty="0" smtClean="0"/>
                  <a:t>2</a:t>
                </a:r>
                <a:r>
                  <a:rPr lang="cs-CZ" dirty="0" smtClean="0"/>
                  <a:t>=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−6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1</m:t>
                        </m:r>
                      </m:den>
                    </m:f>
                  </m:oMath>
                </a14:m>
                <a:r>
                  <a:rPr lang="cs-CZ" dirty="0" smtClean="0"/>
                  <a:t> = 6 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cs-CZ" dirty="0" smtClean="0"/>
                  <a:t>3x</a:t>
                </a:r>
                <a:r>
                  <a:rPr lang="cs-CZ" baseline="30000" dirty="0" smtClean="0"/>
                  <a:t>2</a:t>
                </a:r>
                <a:r>
                  <a:rPr lang="cs-CZ" dirty="0" smtClean="0"/>
                  <a:t>+2x=0 </a:t>
                </a:r>
                <a14:m>
                  <m:oMath xmlns:m="http://schemas.openxmlformats.org/officeDocument/2006/math">
                    <m:r>
                      <a:rPr lang="cs-CZ" b="0" i="0" smtClean="0">
                        <a:latin typeface="Cambria Math"/>
                      </a:rPr>
                      <m:t>……</m:t>
                    </m:r>
                    <m:r>
                      <m:rPr>
                        <m:sty m:val="p"/>
                      </m:rPr>
                      <a:rPr lang="cs-CZ" b="0" i="0" smtClean="0">
                        <a:latin typeface="Cambria Math"/>
                      </a:rPr>
                      <m:t>x</m:t>
                    </m:r>
                  </m:oMath>
                </a14:m>
                <a:r>
                  <a:rPr lang="cs-CZ" baseline="-25000" dirty="0" smtClean="0"/>
                  <a:t>1</a:t>
                </a:r>
                <a:r>
                  <a:rPr lang="cs-CZ" dirty="0" smtClean="0"/>
                  <a:t>=0,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b="0" i="0" smtClean="0">
                        <a:latin typeface="Cambria Math"/>
                      </a:rPr>
                      <m:t>x</m:t>
                    </m:r>
                  </m:oMath>
                </a14:m>
                <a:r>
                  <a:rPr lang="cs-CZ" baseline="-25000" dirty="0" smtClean="0"/>
                  <a:t>2</a:t>
                </a:r>
                <a:r>
                  <a:rPr lang="cs-CZ" dirty="0" smtClean="0"/>
                  <a:t>=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cs-CZ" dirty="0" smtClean="0"/>
                  <a:t> </a:t>
                </a:r>
              </a:p>
              <a:p>
                <a:pPr marL="514350" indent="-514350">
                  <a:buFont typeface="+mj-lt"/>
                  <a:buAutoNum type="arabicPeriod"/>
                </a:pPr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92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0813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327</Words>
  <Application>Microsoft Office PowerPoint</Application>
  <PresentationFormat>Předvádění na obrazovce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Prezentace aplikace PowerPoint</vt:lpstr>
      <vt:lpstr>Kvadratická rovnice</vt:lpstr>
      <vt:lpstr>Kvadratická rovnice typu: ax2+bx=0</vt:lpstr>
      <vt:lpstr>Kvadratická rovnice typu: ax2+bx=0</vt:lpstr>
      <vt:lpstr>Kvadratická rovnice typu: ax2+bx=0</vt:lpstr>
      <vt:lpstr>Kvadratická rovnice typu: ax2+bx=0</vt:lpstr>
      <vt:lpstr>Kvadratická rovnice typu: ax2+bx=0</vt:lpstr>
      <vt:lpstr>Kvadratická rovnice typu: ax2+bx=0</vt:lpstr>
      <vt:lpstr>Kvadratická rovnice typu: ax2+bx=0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Kvadratická rovnice</dc:title>
  <dc:creator>PRAK</dc:creator>
  <cp:lastModifiedBy>František Buriánek</cp:lastModifiedBy>
  <cp:revision>11</cp:revision>
  <dcterms:created xsi:type="dcterms:W3CDTF">2013-03-23T11:56:34Z</dcterms:created>
  <dcterms:modified xsi:type="dcterms:W3CDTF">2013-06-24T10:12:52Z</dcterms:modified>
</cp:coreProperties>
</file>