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57" r:id="rId4"/>
    <p:sldId id="269" r:id="rId5"/>
    <p:sldId id="276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6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62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43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99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5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1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37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04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730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43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BB867-036F-4EAB-A68C-1159D300D3AF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200D2-2A05-4052-A8DE-FE87D4FD6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67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188" y="260350"/>
            <a:ext cx="8532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Výukový materiál vytvořený v rámci projektu „EU peníze školám“</a:t>
            </a:r>
          </a:p>
        </p:txBody>
      </p:sp>
      <p:pic>
        <p:nvPicPr>
          <p:cNvPr id="5" name="obrázek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692150"/>
            <a:ext cx="4659313" cy="1143000"/>
          </a:xfrm>
          <a:noFill/>
        </p:spPr>
      </p:pic>
      <p:sp>
        <p:nvSpPr>
          <p:cNvPr id="6" name="Obdélník 5"/>
          <p:cNvSpPr/>
          <p:nvPr/>
        </p:nvSpPr>
        <p:spPr>
          <a:xfrm>
            <a:off x="971600" y="2204864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Škola: Střední škola právní – Právní akademie, s.r.o.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Typ šablony: III/2 Inovace a zkvalitnění výuky prostřednictvím ICT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Projekt: CZ.1.07/1.5.00/34.0236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Tematická oblast: </a:t>
            </a:r>
            <a:r>
              <a:rPr lang="cs-CZ" dirty="0" smtClean="0"/>
              <a:t>Matematika III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Autor: </a:t>
            </a:r>
            <a:r>
              <a:rPr lang="cs-CZ" dirty="0" smtClean="0"/>
              <a:t>Mgr. František Buriánek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Téma: </a:t>
            </a:r>
            <a:r>
              <a:rPr lang="cs-CZ" dirty="0" smtClean="0"/>
              <a:t>Analytická geometrie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Číslo materiálu</a:t>
            </a:r>
            <a:r>
              <a:rPr lang="cs-CZ"/>
              <a:t>: </a:t>
            </a:r>
            <a:r>
              <a:rPr lang="cs-CZ" smtClean="0"/>
              <a:t>VY_32_INOVACE_MC_14_analyticka_geometrie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Datum tvorby: </a:t>
            </a:r>
            <a:r>
              <a:rPr lang="cs-CZ" dirty="0" smtClean="0"/>
              <a:t>11.09.2013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Anotace (ročník): Prezentace je určena pro žáky </a:t>
            </a:r>
            <a:r>
              <a:rPr lang="cs-CZ" dirty="0" smtClean="0"/>
              <a:t>4.ročníku </a:t>
            </a:r>
            <a:r>
              <a:rPr lang="cs-CZ" dirty="0"/>
              <a:t>SŠ,</a:t>
            </a:r>
            <a:br>
              <a:rPr lang="cs-CZ" dirty="0"/>
            </a:br>
            <a:r>
              <a:rPr lang="cs-CZ" dirty="0"/>
              <a:t>slouží k </a:t>
            </a:r>
            <a:r>
              <a:rPr lang="cs-CZ" dirty="0" smtClean="0"/>
              <a:t>ověření </a:t>
            </a:r>
            <a:r>
              <a:rPr lang="cs-CZ" dirty="0"/>
              <a:t>znalostí žáků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Klíčová slova: </a:t>
            </a:r>
            <a:r>
              <a:rPr lang="cs-CZ" dirty="0" smtClean="0"/>
              <a:t>Obecná rovnice přímky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655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Obecná rovnice přímky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2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cs-CZ" dirty="0" smtClean="0"/>
              <a:t>Obecná rovnice přímky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15616" y="1916832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ax</a:t>
            </a:r>
            <a:r>
              <a:rPr lang="cs-CZ" sz="2400" dirty="0" smtClean="0"/>
              <a:t> + by + c = 0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61033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cs-CZ" dirty="0" smtClean="0"/>
              <a:t>Obecná rovnice přímky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15616" y="1916832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ax</a:t>
            </a:r>
            <a:r>
              <a:rPr lang="cs-CZ" sz="2400" dirty="0" smtClean="0"/>
              <a:t> + by + c = 0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84784" y="2852936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Vycházíme z parametrické rovnice tvaru:</a:t>
            </a:r>
          </a:p>
          <a:p>
            <a:r>
              <a:rPr lang="cs-CZ" sz="2400" dirty="0"/>
              <a:t>x= </a:t>
            </a:r>
            <a:r>
              <a:rPr lang="cs-CZ" sz="2400" dirty="0" err="1"/>
              <a:t>x</a:t>
            </a:r>
            <a:r>
              <a:rPr lang="cs-CZ" sz="2400" baseline="-25000" dirty="0" err="1"/>
              <a:t>A</a:t>
            </a:r>
            <a:r>
              <a:rPr lang="cs-CZ" sz="2400" dirty="0" err="1"/>
              <a:t>+k.x</a:t>
            </a:r>
            <a:r>
              <a:rPr lang="cs-CZ" sz="2400" baseline="-25000" dirty="0" err="1"/>
              <a:t>v</a:t>
            </a:r>
            <a:endParaRPr lang="cs-CZ" sz="2400" baseline="-25000" dirty="0"/>
          </a:p>
          <a:p>
            <a:r>
              <a:rPr lang="cs-CZ" sz="2400" dirty="0"/>
              <a:t>y= </a:t>
            </a:r>
            <a:r>
              <a:rPr lang="cs-CZ" sz="2400" dirty="0" err="1"/>
              <a:t>y</a:t>
            </a:r>
            <a:r>
              <a:rPr lang="cs-CZ" sz="2400" baseline="-25000" dirty="0" err="1"/>
              <a:t>A</a:t>
            </a:r>
            <a:r>
              <a:rPr lang="cs-CZ" sz="2400" dirty="0" err="1"/>
              <a:t>+k.y</a:t>
            </a:r>
            <a:r>
              <a:rPr lang="cs-CZ" sz="2400" baseline="-25000" dirty="0" err="1"/>
              <a:t>v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24150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cs-CZ" dirty="0" smtClean="0"/>
              <a:t>Obecná rovnice přímky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43337" y="2708920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cs-CZ" sz="2400" dirty="0" smtClean="0"/>
              <a:t>x</a:t>
            </a:r>
            <a:r>
              <a:rPr lang="cs-CZ" sz="2400" dirty="0"/>
              <a:t>= </a:t>
            </a:r>
            <a:r>
              <a:rPr lang="cs-CZ" sz="2400" dirty="0" smtClean="0"/>
              <a:t>12+4k 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y</a:t>
            </a:r>
            <a:r>
              <a:rPr lang="cs-CZ" sz="2400" dirty="0"/>
              <a:t>= </a:t>
            </a:r>
            <a:r>
              <a:rPr lang="cs-CZ" sz="2400" dirty="0" smtClean="0"/>
              <a:t>7-6k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373867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400" dirty="0" smtClean="0"/>
              <a:t>Následující rovnice převeďte z parametrického tvaru do tvaru obecného.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968624" y="4293096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 startAt="2"/>
            </a:pPr>
            <a:r>
              <a:rPr lang="cs-CZ" sz="2400" dirty="0" smtClean="0"/>
              <a:t>x</a:t>
            </a:r>
            <a:r>
              <a:rPr lang="cs-CZ" sz="2400" dirty="0"/>
              <a:t>= </a:t>
            </a:r>
            <a:r>
              <a:rPr lang="cs-CZ" sz="2400" dirty="0" smtClean="0"/>
              <a:t>-21+4k 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y</a:t>
            </a:r>
            <a:r>
              <a:rPr lang="cs-CZ" sz="2400" dirty="0"/>
              <a:t>= </a:t>
            </a:r>
            <a:r>
              <a:rPr lang="cs-CZ" sz="2400" dirty="0" smtClean="0"/>
              <a:t>17+5k</a:t>
            </a:r>
          </a:p>
        </p:txBody>
      </p:sp>
    </p:spTree>
    <p:extLst>
      <p:ext uri="{BB962C8B-B14F-4D97-AF65-F5344CB8AC3E}">
        <p14:creationId xmlns:p14="http://schemas.microsoft.com/office/powerpoint/2010/main" val="2769148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cs-CZ" dirty="0" smtClean="0"/>
              <a:t>Obecná rovnice přímky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43337" y="2708920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cs-CZ" sz="2400" dirty="0" smtClean="0"/>
              <a:t>x</a:t>
            </a:r>
            <a:r>
              <a:rPr lang="cs-CZ" sz="2400" dirty="0"/>
              <a:t>= </a:t>
            </a:r>
            <a:r>
              <a:rPr lang="cs-CZ" sz="2400" dirty="0" smtClean="0"/>
              <a:t>12+4k 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y</a:t>
            </a:r>
            <a:r>
              <a:rPr lang="cs-CZ" sz="2400" dirty="0"/>
              <a:t>= </a:t>
            </a:r>
            <a:r>
              <a:rPr lang="cs-CZ" sz="2400" dirty="0" smtClean="0"/>
              <a:t>7-6k</a:t>
            </a:r>
          </a:p>
          <a:p>
            <a:endParaRPr lang="cs-CZ" sz="2400" dirty="0"/>
          </a:p>
          <a:p>
            <a:r>
              <a:rPr lang="cs-CZ" sz="2400" b="1" dirty="0" smtClean="0">
                <a:solidFill>
                  <a:srgbClr val="FF0000"/>
                </a:solidFill>
              </a:rPr>
              <a:t>3x + 2y – 50 = 0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373867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400" dirty="0" smtClean="0"/>
              <a:t>Následující rovnice převeďte z parametrického tvaru do tvaru obecného.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971600" y="4293096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 startAt="2"/>
            </a:pPr>
            <a:r>
              <a:rPr lang="cs-CZ" sz="2400" dirty="0" smtClean="0"/>
              <a:t>x</a:t>
            </a:r>
            <a:r>
              <a:rPr lang="cs-CZ" sz="2400" dirty="0"/>
              <a:t>= </a:t>
            </a:r>
            <a:r>
              <a:rPr lang="cs-CZ" sz="2400" dirty="0" smtClean="0"/>
              <a:t>-21+4k 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y</a:t>
            </a:r>
            <a:r>
              <a:rPr lang="cs-CZ" sz="2400" dirty="0"/>
              <a:t>= </a:t>
            </a:r>
            <a:r>
              <a:rPr lang="cs-CZ" sz="2400" dirty="0" smtClean="0"/>
              <a:t>17+5k</a:t>
            </a:r>
          </a:p>
        </p:txBody>
      </p:sp>
    </p:spTree>
    <p:extLst>
      <p:ext uri="{BB962C8B-B14F-4D97-AF65-F5344CB8AC3E}">
        <p14:creationId xmlns:p14="http://schemas.microsoft.com/office/powerpoint/2010/main" val="129635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cs-CZ" dirty="0" smtClean="0"/>
              <a:t>Obecná rovnice přímky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43337" y="2708920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cs-CZ" sz="2400" dirty="0" smtClean="0"/>
              <a:t>x</a:t>
            </a:r>
            <a:r>
              <a:rPr lang="cs-CZ" sz="2400" dirty="0"/>
              <a:t>= </a:t>
            </a:r>
            <a:r>
              <a:rPr lang="cs-CZ" sz="2400" dirty="0" smtClean="0"/>
              <a:t>12+4k 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y</a:t>
            </a:r>
            <a:r>
              <a:rPr lang="cs-CZ" sz="2400" dirty="0"/>
              <a:t>= </a:t>
            </a:r>
            <a:r>
              <a:rPr lang="cs-CZ" sz="2400" dirty="0" smtClean="0"/>
              <a:t>7-6k</a:t>
            </a:r>
          </a:p>
          <a:p>
            <a:endParaRPr lang="cs-CZ" sz="2400" dirty="0"/>
          </a:p>
          <a:p>
            <a:r>
              <a:rPr lang="cs-CZ" sz="2400" b="1" dirty="0" smtClean="0">
                <a:solidFill>
                  <a:srgbClr val="FF0000"/>
                </a:solidFill>
              </a:rPr>
              <a:t>3x + 2y – 50 = 0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373867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400" dirty="0" smtClean="0"/>
              <a:t>Následující rovnice převeďte z parametrického tvaru do tvaru obecného.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971600" y="4293096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 startAt="2"/>
            </a:pPr>
            <a:r>
              <a:rPr lang="cs-CZ" sz="2400" dirty="0" smtClean="0"/>
              <a:t>x</a:t>
            </a:r>
            <a:r>
              <a:rPr lang="cs-CZ" sz="2400" dirty="0"/>
              <a:t>= </a:t>
            </a:r>
            <a:r>
              <a:rPr lang="cs-CZ" sz="2400" dirty="0" smtClean="0"/>
              <a:t>-21+4k 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y</a:t>
            </a:r>
            <a:r>
              <a:rPr lang="cs-CZ" sz="2400" dirty="0"/>
              <a:t>= </a:t>
            </a:r>
            <a:r>
              <a:rPr lang="cs-CZ" sz="2400" dirty="0" smtClean="0"/>
              <a:t>17+5k</a:t>
            </a:r>
          </a:p>
          <a:p>
            <a:endParaRPr lang="cs-CZ" sz="2400" dirty="0"/>
          </a:p>
          <a:p>
            <a:r>
              <a:rPr lang="cs-CZ" sz="2400" b="1" dirty="0" smtClean="0">
                <a:solidFill>
                  <a:srgbClr val="FF0000"/>
                </a:solidFill>
              </a:rPr>
              <a:t>-5x + 4y -173 = 0</a:t>
            </a:r>
          </a:p>
        </p:txBody>
      </p:sp>
    </p:spTree>
    <p:extLst>
      <p:ext uri="{BB962C8B-B14F-4D97-AF65-F5344CB8AC3E}">
        <p14:creationId xmlns:p14="http://schemas.microsoft.com/office/powerpoint/2010/main" val="2117141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cs-CZ" dirty="0" smtClean="0"/>
              <a:t>Obecná rovnice přímky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43337" y="2708920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cs-CZ" sz="2400" dirty="0" smtClean="0"/>
              <a:t>x</a:t>
            </a:r>
            <a:r>
              <a:rPr lang="cs-CZ" sz="2400" dirty="0"/>
              <a:t>= </a:t>
            </a:r>
            <a:r>
              <a:rPr lang="cs-CZ" sz="2400" dirty="0" smtClean="0"/>
              <a:t>12+4k 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y</a:t>
            </a:r>
            <a:r>
              <a:rPr lang="cs-CZ" sz="2400" dirty="0"/>
              <a:t>= </a:t>
            </a:r>
            <a:r>
              <a:rPr lang="cs-CZ" sz="2400" dirty="0" smtClean="0"/>
              <a:t>7-6k</a:t>
            </a:r>
          </a:p>
          <a:p>
            <a:endParaRPr lang="cs-CZ" sz="2400" dirty="0"/>
          </a:p>
          <a:p>
            <a:r>
              <a:rPr lang="cs-CZ" sz="2400" b="1" dirty="0" smtClean="0">
                <a:solidFill>
                  <a:srgbClr val="FF0000"/>
                </a:solidFill>
              </a:rPr>
              <a:t>3x + 2y – 50 = 0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373867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400" dirty="0" smtClean="0"/>
              <a:t>Následující rovnice převeďte z parametrického tvaru do tvaru obecného.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971600" y="4293096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 startAt="2"/>
            </a:pPr>
            <a:r>
              <a:rPr lang="cs-CZ" sz="2400" dirty="0" smtClean="0"/>
              <a:t>x</a:t>
            </a:r>
            <a:r>
              <a:rPr lang="cs-CZ" sz="2400" dirty="0"/>
              <a:t>= </a:t>
            </a:r>
            <a:r>
              <a:rPr lang="cs-CZ" sz="2400" dirty="0" smtClean="0"/>
              <a:t>-21+4k                                   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y</a:t>
            </a:r>
            <a:r>
              <a:rPr lang="cs-CZ" sz="2400" dirty="0"/>
              <a:t>= </a:t>
            </a:r>
            <a:r>
              <a:rPr lang="cs-CZ" sz="2400" dirty="0" smtClean="0"/>
              <a:t>17+5k</a:t>
            </a:r>
          </a:p>
          <a:p>
            <a:endParaRPr lang="cs-CZ" sz="2400" dirty="0"/>
          </a:p>
          <a:p>
            <a:r>
              <a:rPr lang="cs-CZ" sz="2400" b="1" dirty="0" smtClean="0">
                <a:solidFill>
                  <a:srgbClr val="FF0000"/>
                </a:solidFill>
              </a:rPr>
              <a:t>-5x + 4y -173 = 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004048" y="3645024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Správné výsledky jsou i jakékoliv násobky výsledných rovnic.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28683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194</Words>
  <Application>Microsoft Office PowerPoint</Application>
  <PresentationFormat>Předvádění na obrazovce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Obecná rovnice přímky</vt:lpstr>
      <vt:lpstr>Obecná rovnice přímky</vt:lpstr>
      <vt:lpstr>Obecná rovnice přímky</vt:lpstr>
      <vt:lpstr>Obecná rovnice přímky</vt:lpstr>
      <vt:lpstr>Obecná rovnice přímky</vt:lpstr>
      <vt:lpstr>Obecná rovnice přímky</vt:lpstr>
      <vt:lpstr>Obecná rovnice přímky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Parametrická rovnice přímky</dc:title>
  <dc:creator>kabinet</dc:creator>
  <cp:lastModifiedBy>František Buriánek</cp:lastModifiedBy>
  <cp:revision>12</cp:revision>
  <dcterms:created xsi:type="dcterms:W3CDTF">2013-09-25T06:07:41Z</dcterms:created>
  <dcterms:modified xsi:type="dcterms:W3CDTF">2013-11-25T08:44:06Z</dcterms:modified>
</cp:coreProperties>
</file>