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6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62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4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99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5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1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37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04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73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67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 III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Analytická geometrie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VY_32_INOVACE_MC_15_analyticka_geometrie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07.10.2013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4.ročníku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Vzdálenost bodu od přímky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55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2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1"/>
              <p:cNvSpPr txBox="1">
                <a:spLocks/>
              </p:cNvSpPr>
              <p:nvPr/>
            </p:nvSpPr>
            <p:spPr>
              <a:xfrm>
                <a:off x="539552" y="1988840"/>
                <a:ext cx="7772400" cy="14700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 smtClean="0"/>
                  <a:t>Vzdálenost bodu A = </a:t>
                </a:r>
                <a:r>
                  <a:rPr lang="en-US" sz="2800" dirty="0" smtClean="0"/>
                  <a:t>[</a:t>
                </a:r>
                <a:r>
                  <a:rPr lang="cs-CZ" sz="2800" dirty="0" smtClean="0"/>
                  <a:t>x</a:t>
                </a:r>
                <a:r>
                  <a:rPr lang="cs-CZ" sz="2800" baseline="-25000" dirty="0" smtClean="0"/>
                  <a:t>A;</a:t>
                </a:r>
                <a:r>
                  <a:rPr lang="cs-CZ" sz="2800" dirty="0" smtClean="0"/>
                  <a:t> y</a:t>
                </a:r>
                <a:r>
                  <a:rPr lang="cs-CZ" sz="2800" baseline="-25000" dirty="0" smtClean="0"/>
                  <a:t>A</a:t>
                </a:r>
                <a:r>
                  <a:rPr lang="en-US" sz="2800" dirty="0" smtClean="0"/>
                  <a:t>]</a:t>
                </a:r>
                <a:r>
                  <a:rPr lang="cs-CZ" sz="2800" dirty="0" smtClean="0"/>
                  <a:t> od přímky p: ax+by+c=0.</a:t>
                </a:r>
              </a:p>
              <a:p>
                <a:pPr algn="l"/>
                <a:r>
                  <a:rPr lang="cs-CZ" sz="2800" dirty="0" smtClean="0"/>
                  <a:t>Vzorcem </a:t>
                </a:r>
                <a14:m>
                  <m:oMath xmlns:m="http://schemas.openxmlformats.org/officeDocument/2006/math">
                    <m:r>
                      <a:rPr lang="cs-CZ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𝐯</m:t>
                    </m:r>
                    <m:r>
                      <a:rPr lang="cs-CZ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cs-CZ" sz="2800" b="1">
                                <a:solidFill>
                                  <a:srgbClr val="FF0000"/>
                                </a:solidFill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cs-CZ" sz="2800" b="1" baseline="-25000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cs-CZ" sz="2800" b="1">
                                <a:solidFill>
                                  <a:srgbClr val="FF0000"/>
                                </a:solidFill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cs-CZ" sz="2800" b="1" baseline="-25000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77724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l="-1647" r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49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Vzdálenost bodu A = </a:t>
            </a:r>
            <a:r>
              <a:rPr lang="en-US" sz="2800" dirty="0" smtClean="0"/>
              <a:t>[</a:t>
            </a:r>
            <a:r>
              <a:rPr lang="cs-CZ" sz="2800" dirty="0" smtClean="0"/>
              <a:t>5</a:t>
            </a:r>
            <a:r>
              <a:rPr lang="cs-CZ" sz="2800" baseline="-25000" dirty="0" smtClean="0"/>
              <a:t>;</a:t>
            </a:r>
            <a:r>
              <a:rPr lang="cs-CZ" sz="2800" dirty="0" smtClean="0"/>
              <a:t> 12</a:t>
            </a:r>
            <a:r>
              <a:rPr lang="en-US" sz="2800" dirty="0" smtClean="0"/>
              <a:t>]</a:t>
            </a:r>
            <a:r>
              <a:rPr lang="cs-CZ" sz="2800" dirty="0" smtClean="0"/>
              <a:t> od přímky p: 2x+7y+3=0.</a:t>
            </a:r>
          </a:p>
        </p:txBody>
      </p:sp>
    </p:spTree>
    <p:extLst>
      <p:ext uri="{BB962C8B-B14F-4D97-AF65-F5344CB8AC3E}">
        <p14:creationId xmlns:p14="http://schemas.microsoft.com/office/powerpoint/2010/main" val="402047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1"/>
              <p:cNvSpPr txBox="1">
                <a:spLocks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 smtClean="0"/>
                  <a:t>Vzdálenost bodu A = </a:t>
                </a:r>
                <a:r>
                  <a:rPr lang="en-US" sz="2800" dirty="0" smtClean="0"/>
                  <a:t>[</a:t>
                </a:r>
                <a:r>
                  <a:rPr lang="cs-CZ" sz="2800" dirty="0" smtClean="0"/>
                  <a:t>5</a:t>
                </a:r>
                <a:r>
                  <a:rPr lang="cs-CZ" sz="2800" baseline="-25000" dirty="0" smtClean="0"/>
                  <a:t>;</a:t>
                </a:r>
                <a:r>
                  <a:rPr lang="cs-CZ" sz="2800" dirty="0" smtClean="0"/>
                  <a:t> 12</a:t>
                </a:r>
                <a:r>
                  <a:rPr lang="en-US" sz="2800" dirty="0" smtClean="0"/>
                  <a:t>]</a:t>
                </a:r>
                <a:r>
                  <a:rPr lang="cs-CZ" sz="2800" dirty="0" smtClean="0"/>
                  <a:t> od přímky p: 2x+7y+3=0.</a:t>
                </a:r>
              </a:p>
              <a:p>
                <a:pPr algn="l"/>
                <a:endParaRPr lang="cs-CZ" sz="28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>
                          <a:solidFill>
                            <a:srgbClr val="FF0000"/>
                          </a:solidFill>
                          <a:latin typeface="Cambria Math"/>
                        </a:rPr>
                        <m:t>𝐯</m:t>
                      </m:r>
                      <m:r>
                        <a:rPr lang="cs-CZ" sz="2800" b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cs-CZ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>
                                <a:rPr lang="cs-CZ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28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𝟕</m:t>
                              </m:r>
                              <m:r>
                                <a:rPr lang="cs-CZ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cs-CZ" sz="28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𝟏𝟐</m:t>
                              </m:r>
                              <m:r>
                                <a:rPr lang="cs-CZ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28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𝟕</m:t>
                                  </m:r>
                                </m:e>
                                <m:sup>
                                  <m: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cs-CZ" sz="2800" dirty="0" smtClean="0"/>
              </a:p>
            </p:txBody>
          </p:sp>
        </mc:Choice>
        <mc:Fallback xmlns="">
          <p:sp>
            <p:nvSpPr>
              <p:cNvPr id="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  <a:blipFill rotWithShape="1">
                <a:blip r:embed="rId2"/>
                <a:stretch>
                  <a:fillRect l="-1647" r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89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1"/>
              <p:cNvSpPr txBox="1">
                <a:spLocks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 smtClean="0"/>
                  <a:t>Vzdálenost bodu A = </a:t>
                </a:r>
                <a:r>
                  <a:rPr lang="en-US" sz="2800" dirty="0" smtClean="0"/>
                  <a:t>[</a:t>
                </a:r>
                <a:r>
                  <a:rPr lang="cs-CZ" sz="2800" dirty="0" smtClean="0"/>
                  <a:t>5</a:t>
                </a:r>
                <a:r>
                  <a:rPr lang="cs-CZ" sz="2800" baseline="-25000" dirty="0" smtClean="0"/>
                  <a:t>;</a:t>
                </a:r>
                <a:r>
                  <a:rPr lang="cs-CZ" sz="2800" dirty="0" smtClean="0"/>
                  <a:t> 12</a:t>
                </a:r>
                <a:r>
                  <a:rPr lang="en-US" sz="2800" dirty="0" smtClean="0"/>
                  <a:t>]</a:t>
                </a:r>
                <a:r>
                  <a:rPr lang="cs-CZ" sz="2800" dirty="0" smtClean="0"/>
                  <a:t> od přímky p: 2x+7y+3=0.</a:t>
                </a:r>
              </a:p>
              <a:p>
                <a:pPr algn="l"/>
                <a:endParaRPr lang="cs-CZ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𝐯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𝟏𝟐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𝟏𝟎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𝟖𝟒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𝟒𝟗</m:t>
                            </m:r>
                          </m:e>
                        </m:rad>
                      </m:den>
                    </m:f>
                  </m:oMath>
                </a14:m>
                <a:endParaRPr lang="cs-CZ" sz="2800" dirty="0" smtClean="0"/>
              </a:p>
            </p:txBody>
          </p:sp>
        </mc:Choice>
        <mc:Fallback xmlns="">
          <p:sp>
            <p:nvSpPr>
              <p:cNvPr id="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  <a:blipFill rotWithShape="1">
                <a:blip r:embed="rId2"/>
                <a:stretch>
                  <a:fillRect l="-1647" r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38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1"/>
              <p:cNvSpPr txBox="1">
                <a:spLocks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 smtClean="0"/>
                  <a:t>Vzdálenost bodu A = </a:t>
                </a:r>
                <a:r>
                  <a:rPr lang="en-US" sz="2800" dirty="0" smtClean="0"/>
                  <a:t>[</a:t>
                </a:r>
                <a:r>
                  <a:rPr lang="cs-CZ" sz="2800" dirty="0" smtClean="0"/>
                  <a:t>5</a:t>
                </a:r>
                <a:r>
                  <a:rPr lang="cs-CZ" sz="2800" baseline="-25000" dirty="0" smtClean="0"/>
                  <a:t>;</a:t>
                </a:r>
                <a:r>
                  <a:rPr lang="cs-CZ" sz="2800" dirty="0" smtClean="0"/>
                  <a:t> 12</a:t>
                </a:r>
                <a:r>
                  <a:rPr lang="en-US" sz="2800" dirty="0" smtClean="0"/>
                  <a:t>]</a:t>
                </a:r>
                <a:r>
                  <a:rPr lang="cs-CZ" sz="2800" dirty="0" smtClean="0"/>
                  <a:t> od přímky p: 2x+7y+3=0.</a:t>
                </a:r>
              </a:p>
              <a:p>
                <a:pPr algn="l"/>
                <a:endParaRPr lang="cs-CZ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𝐯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𝟏𝟐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𝟏𝟎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𝟖𝟒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𝟒𝟗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𝟗𝟕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𝟓𝟑</m:t>
                            </m:r>
                          </m:e>
                        </m:rad>
                      </m:den>
                    </m:f>
                  </m:oMath>
                </a14:m>
                <a:endParaRPr lang="cs-CZ" sz="2800" dirty="0" smtClean="0"/>
              </a:p>
            </p:txBody>
          </p:sp>
        </mc:Choice>
        <mc:Fallback xmlns="">
          <p:sp>
            <p:nvSpPr>
              <p:cNvPr id="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  <a:blipFill rotWithShape="1">
                <a:blip r:embed="rId2"/>
                <a:stretch>
                  <a:fillRect l="-1647" r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64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1"/>
              <p:cNvSpPr txBox="1">
                <a:spLocks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 smtClean="0"/>
                  <a:t>Vzdálenost bodu A = </a:t>
                </a:r>
                <a:r>
                  <a:rPr lang="en-US" sz="2800" dirty="0" smtClean="0"/>
                  <a:t>[</a:t>
                </a:r>
                <a:r>
                  <a:rPr lang="cs-CZ" sz="2800" dirty="0" smtClean="0"/>
                  <a:t>5</a:t>
                </a:r>
                <a:r>
                  <a:rPr lang="cs-CZ" sz="2800" baseline="-25000" dirty="0" smtClean="0"/>
                  <a:t>;</a:t>
                </a:r>
                <a:r>
                  <a:rPr lang="cs-CZ" sz="2800" dirty="0" smtClean="0"/>
                  <a:t> 12</a:t>
                </a:r>
                <a:r>
                  <a:rPr lang="en-US" sz="2800" dirty="0" smtClean="0"/>
                  <a:t>]</a:t>
                </a:r>
                <a:r>
                  <a:rPr lang="cs-CZ" sz="2800" dirty="0" smtClean="0"/>
                  <a:t> od přímky p: 2x+7y+3=0.</a:t>
                </a:r>
              </a:p>
              <a:p>
                <a:pPr algn="l"/>
                <a:endParaRPr lang="cs-CZ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𝐯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𝟏𝟐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𝟏𝟎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𝟖𝟒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𝟒𝟗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𝟗𝟕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𝟓𝟑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𝟗𝟕</m:t>
                        </m:r>
                      </m:num>
                      <m:den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endParaRPr lang="cs-CZ" sz="2800" dirty="0" smtClean="0"/>
              </a:p>
            </p:txBody>
          </p:sp>
        </mc:Choice>
        <mc:Fallback xmlns="">
          <p:sp>
            <p:nvSpPr>
              <p:cNvPr id="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  <a:blipFill rotWithShape="1">
                <a:blip r:embed="rId2"/>
                <a:stretch>
                  <a:fillRect l="-1647" r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43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Vzdálenost bodu A =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cs-CZ" baseline="-25000" dirty="0" smtClean="0"/>
              <a:t>A;</a:t>
            </a:r>
            <a:r>
              <a:rPr lang="cs-CZ" dirty="0"/>
              <a:t> </a:t>
            </a:r>
            <a:r>
              <a:rPr lang="cs-CZ" dirty="0" smtClean="0"/>
              <a:t>y</a:t>
            </a:r>
            <a:r>
              <a:rPr lang="cs-CZ" baseline="-25000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 od přímky p: ax+by+c=0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1"/>
              <p:cNvSpPr txBox="1">
                <a:spLocks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 smtClean="0"/>
                  <a:t>Vzdálenost bodu A = </a:t>
                </a:r>
                <a:r>
                  <a:rPr lang="en-US" sz="2800" dirty="0" smtClean="0"/>
                  <a:t>[</a:t>
                </a:r>
                <a:r>
                  <a:rPr lang="cs-CZ" sz="2800" dirty="0" smtClean="0"/>
                  <a:t>5</a:t>
                </a:r>
                <a:r>
                  <a:rPr lang="cs-CZ" sz="2800" baseline="-25000" dirty="0" smtClean="0"/>
                  <a:t>;</a:t>
                </a:r>
                <a:r>
                  <a:rPr lang="cs-CZ" sz="2800" dirty="0" smtClean="0"/>
                  <a:t> 12</a:t>
                </a:r>
                <a:r>
                  <a:rPr lang="en-US" sz="2800" dirty="0" smtClean="0"/>
                  <a:t>]</a:t>
                </a:r>
                <a:r>
                  <a:rPr lang="cs-CZ" sz="2800" dirty="0" smtClean="0"/>
                  <a:t> od přímky p: 2x+7y+3=0.</a:t>
                </a:r>
              </a:p>
              <a:p>
                <a:pPr algn="l"/>
                <a:endParaRPr lang="cs-CZ" sz="2800" dirty="0"/>
              </a:p>
              <a:p>
                <a:pPr algn="l"/>
                <a14:m>
                  <m:oMath xmlns:m="http://schemas.openxmlformats.org/officeDocument/2006/math"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𝐯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𝟏𝟐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𝟏𝟎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𝟖𝟒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𝟒𝟗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𝟗𝟕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𝟓𝟑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𝟗𝟕</m:t>
                        </m:r>
                      </m:num>
                      <m:den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cs-CZ" sz="2800" b="1" dirty="0" smtClean="0"/>
                  <a:t>=13,32</a:t>
                </a:r>
              </a:p>
            </p:txBody>
          </p:sp>
        </mc:Choice>
        <mc:Fallback xmlns="">
          <p:sp>
            <p:nvSpPr>
              <p:cNvPr id="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7772400" cy="3240360"/>
              </a:xfrm>
              <a:prstGeom prst="rect">
                <a:avLst/>
              </a:prstGeom>
              <a:blipFill rotWithShape="1">
                <a:blip r:embed="rId2"/>
                <a:stretch>
                  <a:fillRect l="-1647" r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929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477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Vzdálenost bodu A = [xA; yA] od přímky p: ax+by+c=0</vt:lpstr>
      <vt:lpstr>Vzdálenost bodu A = [xA; yA] od přímky p: ax+by+c=0</vt:lpstr>
      <vt:lpstr>Vzdálenost bodu A = [xA; yA] od přímky p: ax+by+c=0</vt:lpstr>
      <vt:lpstr>Vzdálenost bodu A = [xA; yA] od přímky p: ax+by+c=0</vt:lpstr>
      <vt:lpstr>Vzdálenost bodu A = [xA; yA] od přímky p: ax+by+c=0</vt:lpstr>
      <vt:lpstr>Vzdálenost bodu A = [xA; yA] od přímky p: ax+by+c=0</vt:lpstr>
      <vt:lpstr>Vzdálenost bodu A = [xA; yA] od přímky p: ax+by+c=0</vt:lpstr>
      <vt:lpstr>Vzdálenost bodu A = [xA; yA] od přímky p: ax+by+c=0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Parametrická rovnice přímky</dc:title>
  <dc:creator>kabinet</dc:creator>
  <cp:lastModifiedBy>František Buriánek</cp:lastModifiedBy>
  <cp:revision>16</cp:revision>
  <dcterms:created xsi:type="dcterms:W3CDTF">2013-09-25T06:07:41Z</dcterms:created>
  <dcterms:modified xsi:type="dcterms:W3CDTF">2013-11-25T08:44:17Z</dcterms:modified>
</cp:coreProperties>
</file>