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BA3402-93BE-4DE2-985E-23DE1DF83884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456C2D-FFFA-4428-8F58-7E03C677FD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7155" y="1124745"/>
            <a:ext cx="60952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475656" y="2420888"/>
            <a:ext cx="6696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Škola: Střední škola právní – </a:t>
            </a:r>
            <a:r>
              <a:rPr lang="cs-CZ" dirty="0" err="1" smtClean="0"/>
              <a:t>Právní</a:t>
            </a:r>
            <a:r>
              <a:rPr lang="cs-CZ" dirty="0" smtClean="0"/>
              <a:t> akademie, s.r.o.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Typ šablony: III/2 Inovace a zkvalitnění výuky prostřednictvím ICT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Projekt: CZ.1.07/1.5.00/34.0236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Tematická oblast:  marketing a management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Autor: Ing. Iveta </a:t>
            </a:r>
            <a:r>
              <a:rPr lang="cs-CZ" dirty="0" err="1" smtClean="0"/>
              <a:t>Kubistová</a:t>
            </a: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Téma:  Velkoobchod a maloobchod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Číslo materiálu</a:t>
            </a:r>
            <a:r>
              <a:rPr lang="cs-CZ" smtClean="0"/>
              <a:t>: </a:t>
            </a:r>
            <a:r>
              <a:rPr lang="cs-CZ" smtClean="0"/>
              <a:t>VY_32_INOVACE_MM_14_VELKOOBCHOD </a:t>
            </a:r>
            <a:r>
              <a:rPr lang="cs-CZ" dirty="0" smtClean="0"/>
              <a:t>A MALOOBCHOD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Datum tvorby: 14.6.2013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Klíčová slova: maloobchodní  a velkoobchodní cena, skladování, pražení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Anotace: materiál slouží k procvičení tématiky  obchodování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Velkoobchod a maloobchod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81642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Velkoobchod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 smtClean="0"/>
              <a:t>prostředník distribuce</a:t>
            </a:r>
          </a:p>
          <a:p>
            <a:pPr lvl="0"/>
            <a:r>
              <a:rPr lang="cs-CZ" sz="2800" b="1" dirty="0" smtClean="0"/>
              <a:t>mezičlánek mezi výrobcem a maloobchodem</a:t>
            </a:r>
          </a:p>
          <a:p>
            <a:pPr lvl="0"/>
            <a:r>
              <a:rPr lang="cs-CZ" sz="2800" b="1" dirty="0" smtClean="0"/>
              <a:t>VO nakupuje výrobky </a:t>
            </a:r>
            <a:r>
              <a:rPr lang="cs-CZ" sz="2800" b="1" dirty="0" smtClean="0">
                <a:solidFill>
                  <a:srgbClr val="FF0000"/>
                </a:solidFill>
              </a:rPr>
              <a:t>za účelem dalšího prodeje</a:t>
            </a:r>
          </a:p>
          <a:p>
            <a:pPr lvl="0"/>
            <a:r>
              <a:rPr lang="cs-CZ" sz="2800" b="1" dirty="0" smtClean="0"/>
              <a:t>VO může také dodávat přímo organizacím</a:t>
            </a:r>
          </a:p>
          <a:p>
            <a:pPr lvl="0"/>
            <a:r>
              <a:rPr lang="cs-CZ" sz="2800" b="1" dirty="0" smtClean="0"/>
              <a:t>zahrnuje v sobě: </a:t>
            </a:r>
            <a:r>
              <a:rPr lang="cs-CZ" sz="2800" b="1" dirty="0" smtClean="0">
                <a:solidFill>
                  <a:srgbClr val="FF0000"/>
                </a:solidFill>
              </a:rPr>
              <a:t>skladování, rozvážení, stáčení, pražení a balení výrobků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Maloobchod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b="1" dirty="0" smtClean="0"/>
              <a:t>prodej za maloobchodní ceny</a:t>
            </a:r>
          </a:p>
          <a:p>
            <a:pPr lvl="0"/>
            <a:r>
              <a:rPr lang="cs-CZ" sz="2800" b="1" dirty="0" smtClean="0"/>
              <a:t>můžeme nakupovat za hotové i na úvěr</a:t>
            </a:r>
          </a:p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maloobchodní cena je větší než velkoobchodní</a:t>
            </a:r>
          </a:p>
          <a:p>
            <a:pPr lvl="0"/>
            <a:r>
              <a:rPr lang="cs-CZ" sz="2800" b="1" dirty="0" smtClean="0"/>
              <a:t>MOC je složená z velkoobchodní ceny,</a:t>
            </a:r>
          </a:p>
          <a:p>
            <a:pPr lvl="0">
              <a:buNone/>
            </a:pPr>
            <a:r>
              <a:rPr lang="cs-CZ" sz="2800" b="1" dirty="0" smtClean="0"/>
              <a:t>   ze základní daně z obratu a z obchodního rozpětí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31640" y="1484784"/>
            <a:ext cx="7498080" cy="4800600"/>
          </a:xfrm>
        </p:spPr>
        <p:txBody>
          <a:bodyPr/>
          <a:lstStyle/>
          <a:p>
            <a:r>
              <a:rPr lang="cs-CZ" b="1" dirty="0" smtClean="0"/>
              <a:t>Znáte nějaký velkoobchod ve vašem okolí?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Např.: Makro,  Velkoobchod s hračkami, </a:t>
            </a:r>
            <a:r>
              <a:rPr lang="cs-CZ" b="1" dirty="0" err="1" smtClean="0">
                <a:solidFill>
                  <a:srgbClr val="FF0000"/>
                </a:solidFill>
              </a:rPr>
              <a:t>Canis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Karlíček Miroslav a kol., Základy marketingu, </a:t>
            </a:r>
            <a:r>
              <a:rPr lang="cs-CZ" sz="2800" dirty="0" err="1" smtClean="0"/>
              <a:t>Grada</a:t>
            </a:r>
            <a:r>
              <a:rPr lang="cs-CZ" sz="2800" dirty="0" smtClean="0"/>
              <a:t> 2013, ISBN: 978 - 80 - 247 - 4208 - 3 </a:t>
            </a:r>
          </a:p>
          <a:p>
            <a:r>
              <a:rPr lang="cs-CZ" sz="2800" dirty="0" smtClean="0"/>
              <a:t>Vlastní zdroje autorky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Galerie Klipart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157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Výukový materiál vytvořený v rámci projektu „EU peníze školám“</vt:lpstr>
      <vt:lpstr>Velkoobchod a maloobchod</vt:lpstr>
      <vt:lpstr>Velkoobchod</vt:lpstr>
      <vt:lpstr>Maloobchod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Velkoobchod a maloobchod</dc:title>
  <dc:creator>iveta</dc:creator>
  <cp:lastModifiedBy>iveta</cp:lastModifiedBy>
  <cp:revision>6</cp:revision>
  <dcterms:created xsi:type="dcterms:W3CDTF">2013-06-14T15:31:53Z</dcterms:created>
  <dcterms:modified xsi:type="dcterms:W3CDTF">2013-08-05T08:47:37Z</dcterms:modified>
</cp:coreProperties>
</file>