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148B-E5B2-4D92-8234-D751E527DA56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C63A9-CA6C-49A6-84C0-50E28BF8301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148B-E5B2-4D92-8234-D751E527DA56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C63A9-CA6C-49A6-84C0-50E28BF830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148B-E5B2-4D92-8234-D751E527DA56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C63A9-CA6C-49A6-84C0-50E28BF830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148B-E5B2-4D92-8234-D751E527DA56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C63A9-CA6C-49A6-84C0-50E28BF830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148B-E5B2-4D92-8234-D751E527DA56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C63A9-CA6C-49A6-84C0-50E28BF8301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148B-E5B2-4D92-8234-D751E527DA56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C63A9-CA6C-49A6-84C0-50E28BF830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148B-E5B2-4D92-8234-D751E527DA56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C63A9-CA6C-49A6-84C0-50E28BF830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148B-E5B2-4D92-8234-D751E527DA56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C63A9-CA6C-49A6-84C0-50E28BF830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148B-E5B2-4D92-8234-D751E527DA56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C63A9-CA6C-49A6-84C0-50E28BF830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148B-E5B2-4D92-8234-D751E527DA56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C63A9-CA6C-49A6-84C0-50E28BF830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148B-E5B2-4D92-8234-D751E527DA56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EC63A9-CA6C-49A6-84C0-50E28BF8301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4C148B-E5B2-4D92-8234-D751E527DA56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EC63A9-CA6C-49A6-84C0-50E28BF83012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Autofit/>
          </a:bodyPr>
          <a:lstStyle/>
          <a:p>
            <a:r>
              <a:rPr lang="cs-CZ" sz="2000" dirty="0" smtClean="0">
                <a:solidFill>
                  <a:schemeClr val="tx1"/>
                </a:solidFill>
                <a:latin typeface="Arial" charset="0"/>
              </a:rPr>
              <a:t>Výukový materiál vytvořený v rámci projektu „EU peníze školám“</a:t>
            </a:r>
            <a:endParaRPr lang="cs-CZ" sz="2000" dirty="0"/>
          </a:p>
        </p:txBody>
      </p:sp>
      <p:pic>
        <p:nvPicPr>
          <p:cNvPr id="6" name="obrázek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380" y="1268760"/>
            <a:ext cx="6095239" cy="864096"/>
          </a:xfrm>
          <a:noFill/>
        </p:spPr>
      </p:pic>
      <p:sp>
        <p:nvSpPr>
          <p:cNvPr id="7" name="Obdélník 6"/>
          <p:cNvSpPr/>
          <p:nvPr/>
        </p:nvSpPr>
        <p:spPr>
          <a:xfrm>
            <a:off x="971600" y="2348880"/>
            <a:ext cx="7056784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D16349"/>
              </a:buClr>
              <a:buSzPct val="85000"/>
              <a:buFont typeface="Arial" pitchFamily="34" charset="0"/>
              <a:buNone/>
              <a:defRPr/>
            </a:pPr>
            <a:r>
              <a:rPr lang="cs-CZ" b="1" cap="all" spc="250" dirty="0">
                <a:latin typeface="Times New Roman" charset="0"/>
                <a:cs typeface="Arial" pitchFamily="34" charset="0"/>
              </a:rPr>
              <a:t>Škola: Střední škola právní – </a:t>
            </a:r>
            <a:r>
              <a:rPr lang="cs-CZ" b="1" cap="all" spc="250" dirty="0" err="1">
                <a:latin typeface="Times New Roman" charset="0"/>
                <a:cs typeface="Arial" pitchFamily="34" charset="0"/>
              </a:rPr>
              <a:t>Právní</a:t>
            </a:r>
            <a:r>
              <a:rPr lang="cs-CZ" b="1" cap="all" spc="250" dirty="0">
                <a:latin typeface="Times New Roman" charset="0"/>
                <a:cs typeface="Arial" pitchFamily="34" charset="0"/>
              </a:rPr>
              <a:t> akademie, s.r.o.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D16349"/>
              </a:buClr>
              <a:buSzPct val="85000"/>
              <a:buFont typeface="Arial" pitchFamily="34" charset="0"/>
              <a:buNone/>
              <a:defRPr/>
            </a:pPr>
            <a:r>
              <a:rPr lang="cs-CZ" b="1" cap="all" spc="250" dirty="0">
                <a:latin typeface="Times New Roman" charset="0"/>
                <a:cs typeface="Arial" pitchFamily="34" charset="0"/>
              </a:rPr>
              <a:t>Typ šablony: III/2 Inovace a zkvalitnění výuky prostřednictvím ICT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D16349"/>
              </a:buClr>
              <a:buSzPct val="85000"/>
              <a:buFont typeface="Arial" pitchFamily="34" charset="0"/>
              <a:buNone/>
              <a:defRPr/>
            </a:pPr>
            <a:r>
              <a:rPr lang="cs-CZ" b="1" cap="all" spc="250" dirty="0">
                <a:latin typeface="Times New Roman" charset="0"/>
                <a:cs typeface="Arial" pitchFamily="34" charset="0"/>
              </a:rPr>
              <a:t>Projekt: CZ.1.07/1.5.00/34.0236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D16349"/>
              </a:buClr>
              <a:buSzPct val="85000"/>
              <a:buFont typeface="Arial" pitchFamily="34" charset="0"/>
              <a:buNone/>
              <a:defRPr/>
            </a:pPr>
            <a:r>
              <a:rPr lang="cs-CZ" b="1" cap="all" spc="250" dirty="0">
                <a:latin typeface="Times New Roman" charset="0"/>
                <a:cs typeface="Arial" pitchFamily="34" charset="0"/>
              </a:rPr>
              <a:t>Tematická oblast: Personalistika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D16349"/>
              </a:buClr>
              <a:buSzPct val="85000"/>
              <a:buFont typeface="Arial" pitchFamily="34" charset="0"/>
              <a:buNone/>
              <a:defRPr/>
            </a:pPr>
            <a:r>
              <a:rPr lang="cs-CZ" b="1" cap="all" spc="250" dirty="0">
                <a:latin typeface="Times New Roman" charset="0"/>
                <a:cs typeface="Arial" pitchFamily="34" charset="0"/>
              </a:rPr>
              <a:t>Autor: Ing. Iveta </a:t>
            </a:r>
            <a:r>
              <a:rPr lang="cs-CZ" b="1" cap="all" spc="250" dirty="0" err="1">
                <a:latin typeface="Times New Roman" charset="0"/>
                <a:cs typeface="Arial" pitchFamily="34" charset="0"/>
              </a:rPr>
              <a:t>Kubistová</a:t>
            </a:r>
            <a:endParaRPr lang="cs-CZ" b="1" cap="all" spc="250" dirty="0">
              <a:latin typeface="Times New Roman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D16349"/>
              </a:buClr>
              <a:buSzPct val="85000"/>
              <a:buFont typeface="Arial" pitchFamily="34" charset="0"/>
              <a:buNone/>
              <a:defRPr/>
            </a:pPr>
            <a:r>
              <a:rPr lang="cs-CZ" b="1" cap="all" spc="250" dirty="0">
                <a:latin typeface="Times New Roman" charset="0"/>
                <a:cs typeface="Arial" pitchFamily="34" charset="0"/>
              </a:rPr>
              <a:t>Téma: </a:t>
            </a:r>
            <a:r>
              <a:rPr lang="cs-CZ" b="1" cap="all" spc="250" dirty="0" smtClean="0">
                <a:latin typeface="Times New Roman" charset="0"/>
                <a:cs typeface="Arial" pitchFamily="34" charset="0"/>
              </a:rPr>
              <a:t>podmínky pracovního poměru</a:t>
            </a:r>
            <a:endParaRPr lang="cs-CZ" b="1" cap="all" spc="250" dirty="0">
              <a:latin typeface="Times New Roman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D16349"/>
              </a:buClr>
              <a:buSzPct val="85000"/>
              <a:buFont typeface="Arial" pitchFamily="34" charset="0"/>
              <a:buNone/>
              <a:defRPr/>
            </a:pPr>
            <a:r>
              <a:rPr lang="cs-CZ" b="1" cap="all" spc="250" dirty="0">
                <a:latin typeface="Times New Roman" charset="0"/>
                <a:cs typeface="Arial" pitchFamily="34" charset="0"/>
              </a:rPr>
              <a:t>Číslo materiálu</a:t>
            </a:r>
            <a:r>
              <a:rPr lang="cs-CZ" b="1" cap="all" spc="250">
                <a:latin typeface="Times New Roman" charset="0"/>
                <a:cs typeface="Arial" pitchFamily="34" charset="0"/>
              </a:rPr>
              <a:t>: </a:t>
            </a:r>
            <a:r>
              <a:rPr lang="cs-CZ" b="1" cap="all" spc="250" smtClean="0">
                <a:latin typeface="Times New Roman" charset="0"/>
                <a:cs typeface="Arial" pitchFamily="34" charset="0"/>
              </a:rPr>
              <a:t>VY_32_INOVACE_PE_19_podminky </a:t>
            </a:r>
            <a:r>
              <a:rPr lang="cs-CZ" b="1" cap="all" spc="250" dirty="0" err="1" smtClean="0">
                <a:latin typeface="Times New Roman" charset="0"/>
                <a:cs typeface="Arial" pitchFamily="34" charset="0"/>
              </a:rPr>
              <a:t>pracovniho</a:t>
            </a:r>
            <a:r>
              <a:rPr lang="cs-CZ" b="1" cap="all" spc="250" dirty="0" smtClean="0">
                <a:latin typeface="Times New Roman" charset="0"/>
                <a:cs typeface="Arial" pitchFamily="34" charset="0"/>
              </a:rPr>
              <a:t> </a:t>
            </a:r>
            <a:r>
              <a:rPr lang="cs-CZ" b="1" cap="all" spc="250" dirty="0" err="1" smtClean="0">
                <a:latin typeface="Times New Roman" charset="0"/>
                <a:cs typeface="Arial" pitchFamily="34" charset="0"/>
              </a:rPr>
              <a:t>pomeru</a:t>
            </a:r>
            <a:endParaRPr lang="cs-CZ" b="1" cap="all" spc="250" dirty="0">
              <a:latin typeface="Times New Roman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D16349"/>
              </a:buClr>
              <a:buSzPct val="85000"/>
              <a:buFont typeface="Arial" pitchFamily="34" charset="0"/>
              <a:buNone/>
              <a:defRPr/>
            </a:pPr>
            <a:r>
              <a:rPr lang="cs-CZ" b="1" cap="all" spc="250" dirty="0">
                <a:latin typeface="Times New Roman" charset="0"/>
                <a:cs typeface="Arial" pitchFamily="34" charset="0"/>
              </a:rPr>
              <a:t>Datum tvorby: </a:t>
            </a:r>
            <a:r>
              <a:rPr lang="cs-CZ" b="1" cap="all" spc="250" dirty="0" smtClean="0">
                <a:latin typeface="Times New Roman" charset="0"/>
                <a:cs typeface="Arial" pitchFamily="34" charset="0"/>
              </a:rPr>
              <a:t>11.3.2013</a:t>
            </a:r>
            <a:endParaRPr lang="cs-CZ" b="1" cap="all" spc="250" dirty="0">
              <a:latin typeface="Times New Roman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D16349"/>
              </a:buClr>
              <a:buSzPct val="85000"/>
              <a:buFont typeface="Arial" pitchFamily="34" charset="0"/>
              <a:buNone/>
              <a:defRPr/>
            </a:pPr>
            <a:r>
              <a:rPr lang="cs-CZ" b="1" cap="all" spc="250" dirty="0">
                <a:latin typeface="Times New Roman" charset="0"/>
                <a:cs typeface="Arial" pitchFamily="34" charset="0"/>
              </a:rPr>
              <a:t>Klíčová </a:t>
            </a:r>
            <a:r>
              <a:rPr lang="cs-CZ" b="1" cap="all" spc="250" dirty="0" smtClean="0">
                <a:latin typeface="Times New Roman" charset="0"/>
                <a:cs typeface="Arial" pitchFamily="34" charset="0"/>
              </a:rPr>
              <a:t>slova:pracovní doba, dovolená, bezpečnost práce</a:t>
            </a:r>
            <a:endParaRPr lang="cs-CZ" b="1" cap="all" spc="250" dirty="0">
              <a:latin typeface="Times New Roman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D16349"/>
              </a:buClr>
              <a:buSzPct val="85000"/>
              <a:buFont typeface="Arial" pitchFamily="34" charset="0"/>
              <a:buNone/>
              <a:defRPr/>
            </a:pPr>
            <a:r>
              <a:rPr lang="cs-CZ" b="1" cap="all" spc="250" dirty="0">
                <a:latin typeface="Times New Roman" charset="0"/>
                <a:cs typeface="Arial" pitchFamily="34" charset="0"/>
              </a:rPr>
              <a:t>ANOTACE: materiál slouží k výkladu a procvičení učiva 4.roč.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Přestávka v práci – zaměstnavatel je ji povinen poskytnout zaměstnanci nejdéle po 6 hodinách práce</a:t>
            </a:r>
          </a:p>
          <a:p>
            <a:endParaRPr lang="cs-CZ" dirty="0" smtClean="0"/>
          </a:p>
          <a:p>
            <a:r>
              <a:rPr lang="cs-CZ" dirty="0" smtClean="0"/>
              <a:t>Délka přestávky je 30 minut</a:t>
            </a:r>
          </a:p>
          <a:p>
            <a:endParaRPr lang="cs-CZ" dirty="0" smtClean="0"/>
          </a:p>
          <a:p>
            <a:r>
              <a:rPr lang="cs-CZ" dirty="0" smtClean="0"/>
              <a:t>U mladistvých je poskytována po 4,5 hodinách nepřetržité práce</a:t>
            </a:r>
          </a:p>
          <a:p>
            <a:endParaRPr lang="cs-CZ" dirty="0" smtClean="0"/>
          </a:p>
          <a:p>
            <a:r>
              <a:rPr lang="cs-CZ" dirty="0" smtClean="0"/>
              <a:t>Přestávky se nezapočítávají do pracovní  doby.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stanovené zákonem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 doba – obvykle trvá 40 hodin týdně </a:t>
            </a:r>
          </a:p>
          <a:p>
            <a:endParaRPr lang="cs-CZ" dirty="0" smtClean="0"/>
          </a:p>
          <a:p>
            <a:r>
              <a:rPr lang="cs-CZ" dirty="0" smtClean="0"/>
              <a:t>Za práci přesčas náleží pracovníkovi příplatek či náhradní volno</a:t>
            </a:r>
          </a:p>
          <a:p>
            <a:endParaRPr lang="cs-CZ" dirty="0" smtClean="0"/>
          </a:p>
          <a:p>
            <a:r>
              <a:rPr lang="cs-CZ" dirty="0" smtClean="0"/>
              <a:t>Za práci v noci (mezi 22.00 a 6.00 hod.)náleží také příplatek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Dovolená – nárok na dovolenou vzniká, pokud zaměstnanec odpracuje alespoň 60 dnů</a:t>
            </a:r>
          </a:p>
          <a:p>
            <a:r>
              <a:rPr lang="cs-CZ" dirty="0" smtClean="0"/>
              <a:t>Základní délka dovolené jsou 4 týdny</a:t>
            </a:r>
          </a:p>
          <a:p>
            <a:r>
              <a:rPr lang="cs-CZ" dirty="0" smtClean="0"/>
              <a:t>Dobu čerpání dovolené určuje zaměstnavatel</a:t>
            </a:r>
          </a:p>
          <a:p>
            <a:r>
              <a:rPr lang="cs-CZ" dirty="0" smtClean="0"/>
              <a:t>Zaměstnavatel musí určit alespoň 2 týdny souvisle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č.1: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Kde by jste nalezli jiné podmínky pracovního poměru,</a:t>
            </a:r>
          </a:p>
          <a:p>
            <a:pPr>
              <a:buNone/>
            </a:pPr>
            <a:r>
              <a:rPr lang="cs-CZ" dirty="0" smtClean="0"/>
              <a:t>    které jsou sjednané mezi zaměstnavatelem a zaměstnancem?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dirty="0" smtClean="0">
                <a:solidFill>
                  <a:srgbClr val="FF0000"/>
                </a:solidFill>
              </a:rPr>
              <a:t>V kolektivní smlouvě.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    Ve vnitřních předpisech organizace.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č.2: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stávka?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dirty="0" smtClean="0">
                <a:solidFill>
                  <a:srgbClr val="FF0000"/>
                </a:solidFill>
              </a:rPr>
              <a:t>Je to krajní prostředek řešení sporů mezi zaměstnavatelem a zaměstnancem (zastavení práce zaměstnanci).</a:t>
            </a:r>
          </a:p>
          <a:p>
            <a:pPr>
              <a:buNone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Co je to výluka?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    Zastavení práce zaměstnavatelem.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Klínský</a:t>
            </a:r>
            <a:r>
              <a:rPr lang="cs-CZ" dirty="0" smtClean="0"/>
              <a:t>, </a:t>
            </a:r>
            <a:r>
              <a:rPr lang="cs-CZ" dirty="0" err="1" smtClean="0"/>
              <a:t>Münch</a:t>
            </a:r>
            <a:r>
              <a:rPr lang="cs-CZ" dirty="0" smtClean="0"/>
              <a:t>, Chromá : Ekonomika, Ekonomická a Finanční gramotnost pro střední školy, 2010, </a:t>
            </a:r>
            <a:r>
              <a:rPr lang="cs-CZ" dirty="0" err="1" smtClean="0"/>
              <a:t>Eduko</a:t>
            </a:r>
            <a:endParaRPr lang="cs-CZ" dirty="0" smtClean="0"/>
          </a:p>
          <a:p>
            <a:pPr>
              <a:buFont typeface="Wingdings" pitchFamily="2" charset="2"/>
              <a:buNone/>
            </a:pPr>
            <a:r>
              <a:rPr lang="cs-CZ" dirty="0" smtClean="0"/>
              <a:t>    ISBN:  978-80- 87204-21-4       </a:t>
            </a:r>
          </a:p>
          <a:p>
            <a:r>
              <a:rPr lang="cs-CZ" smtClean="0"/>
              <a:t>Vlastní zdroje autorky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276</Words>
  <Application>Microsoft Office PowerPoint</Application>
  <PresentationFormat>Předvádění na obrazovce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Výukový materiál vytvořený v rámci projektu „EU peníze školám“</vt:lpstr>
      <vt:lpstr>Prezentace aplikace PowerPoint</vt:lpstr>
      <vt:lpstr>Podmínky stanovené zákonem</vt:lpstr>
      <vt:lpstr>Prezentace aplikace PowerPoint</vt:lpstr>
      <vt:lpstr>Úkol č.1:</vt:lpstr>
      <vt:lpstr>Úkol č.2:</vt:lpstr>
      <vt:lpstr>Zdroje: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vytvořený v rámci projektu „EU peníze školám“</dc:title>
  <dc:creator>iveta</dc:creator>
  <cp:lastModifiedBy>kabinet</cp:lastModifiedBy>
  <cp:revision>8</cp:revision>
  <dcterms:created xsi:type="dcterms:W3CDTF">2013-03-10T14:29:00Z</dcterms:created>
  <dcterms:modified xsi:type="dcterms:W3CDTF">2013-06-21T07:08:09Z</dcterms:modified>
</cp:coreProperties>
</file>