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1" r:id="rId4"/>
    <p:sldId id="265" r:id="rId5"/>
    <p:sldId id="261" r:id="rId6"/>
    <p:sldId id="262" r:id="rId7"/>
    <p:sldId id="263" r:id="rId8"/>
    <p:sldId id="276" r:id="rId9"/>
    <p:sldId id="279" r:id="rId10"/>
    <p:sldId id="287" r:id="rId11"/>
    <p:sldId id="275" r:id="rId12"/>
    <p:sldId id="268" r:id="rId13"/>
    <p:sldId id="272" r:id="rId14"/>
    <p:sldId id="273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498" autoAdjust="0"/>
    <p:restoredTop sz="94660"/>
  </p:normalViewPr>
  <p:slideViewPr>
    <p:cSldViewPr snapToGrid="0">
      <p:cViewPr>
        <p:scale>
          <a:sx n="67" d="100"/>
          <a:sy n="67" d="100"/>
        </p:scale>
        <p:origin x="-12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4960-579E-42A0-A1FC-0794B4BB57FB}" type="datetimeFigureOut">
              <a:rPr lang="cs-CZ" smtClean="0"/>
              <a:t>8.9.2021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04D-5A5D-4647-944F-E24179BDE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9607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4960-579E-42A0-A1FC-0794B4BB57FB}" type="datetimeFigureOut">
              <a:rPr lang="cs-CZ" smtClean="0"/>
              <a:t>8.9.2021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04D-5A5D-4647-944F-E24179BDE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1256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4960-579E-42A0-A1FC-0794B4BB57FB}" type="datetimeFigureOut">
              <a:rPr lang="cs-CZ" smtClean="0"/>
              <a:t>8.9.2021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04D-5A5D-4647-944F-E24179BDE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84561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4960-579E-42A0-A1FC-0794B4BB57FB}" type="datetimeFigureOut">
              <a:rPr lang="cs-CZ" smtClean="0"/>
              <a:t>8.9.2021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04D-5A5D-4647-944F-E24179BDE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17497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4960-579E-42A0-A1FC-0794B4BB57FB}" type="datetimeFigureOut">
              <a:rPr lang="cs-CZ" smtClean="0"/>
              <a:t>8.9.2021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04D-5A5D-4647-944F-E24179BDE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82853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4960-579E-42A0-A1FC-0794B4BB57FB}" type="datetimeFigureOut">
              <a:rPr lang="cs-CZ" smtClean="0"/>
              <a:t>8.9.2021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04D-5A5D-4647-944F-E24179BDE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44581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4960-579E-42A0-A1FC-0794B4BB57FB}" type="datetimeFigureOut">
              <a:rPr lang="cs-CZ" smtClean="0"/>
              <a:t>8.9.2021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04D-5A5D-4647-944F-E24179BDE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63095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4960-579E-42A0-A1FC-0794B4BB57FB}" type="datetimeFigureOut">
              <a:rPr lang="cs-CZ" smtClean="0"/>
              <a:t>8.9.2021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04D-5A5D-4647-944F-E24179BDE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80747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4960-579E-42A0-A1FC-0794B4BB57FB}" type="datetimeFigureOut">
              <a:rPr lang="cs-CZ" smtClean="0"/>
              <a:t>8.9.2021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04D-5A5D-4647-944F-E24179BDE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84874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4960-579E-42A0-A1FC-0794B4BB57FB}" type="datetimeFigureOut">
              <a:rPr lang="cs-CZ" smtClean="0"/>
              <a:t>8.9.2021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04D-5A5D-4647-944F-E24179BDE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29116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4960-579E-42A0-A1FC-0794B4BB57FB}" type="datetimeFigureOut">
              <a:rPr lang="cs-CZ" smtClean="0"/>
              <a:t>8.9.2021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204D-5A5D-4647-944F-E24179BDE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19096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94960-579E-42A0-A1FC-0794B4BB57FB}" type="datetimeFigureOut">
              <a:rPr lang="cs-CZ" smtClean="0"/>
              <a:t>8.9.2021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04D-5A5D-4647-944F-E24179BDE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1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ak@prak.cz,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ak.cz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cela.medkova@prak.c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ak.cz/" TargetMode="External"/><Relationship Id="rId4" Type="http://schemas.openxmlformats.org/officeDocument/2006/relationships/hyperlink" Target="mailto:josef.honzejk@prak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slbc.cz/domov-mladez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tredni-vzdelavani/tiskopisy-prihlasek-ke-strednimu-vzdelavani-a-vzdelavani-v-1" TargetMode="External"/><Relationship Id="rId2" Type="http://schemas.openxmlformats.org/officeDocument/2006/relationships/hyperlink" Target="https://www.prak.cz/prihlaska-ke-studi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k.cz/" TargetMode="External"/><Relationship Id="rId2" Type="http://schemas.openxmlformats.org/officeDocument/2006/relationships/hyperlink" Target="http://www.prak.cz/vysledky-maturitni-zkousk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351" y="1753360"/>
            <a:ext cx="11551298" cy="4830319"/>
          </a:xfrm>
          <a:solidFill>
            <a:schemeClr val="accent5">
              <a:lumMod val="20000"/>
              <a:lumOff val="80000"/>
            </a:schemeClr>
          </a:solidFill>
          <a:effectLst>
            <a:softEdge rad="25400"/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contourW="19050" prstMaterial="metal">
              <a:bevelB w="38100" h="38100" prst="relaxedInset"/>
              <a:contourClr>
                <a:schemeClr val="tx1"/>
              </a:contourClr>
            </a:sp3d>
          </a:bodyPr>
          <a:lstStyle/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800" b="1" dirty="0" smtClean="0">
                <a:solidFill>
                  <a:srgbClr val="0070C0"/>
                </a:solidFill>
              </a:rPr>
              <a:t>Střední škola právní – Právní akademie</a:t>
            </a:r>
            <a:r>
              <a:rPr lang="cs-CZ" sz="4800" b="1" dirty="0">
                <a:solidFill>
                  <a:srgbClr val="0070C0"/>
                </a:solidFill>
              </a:rPr>
              <a:t>, s.r.o.</a:t>
            </a:r>
            <a:endParaRPr lang="cs-CZ" sz="4800" b="1" dirty="0" smtClean="0"/>
          </a:p>
          <a:p>
            <a:pPr marL="0" indent="0" algn="ctr">
              <a:buNone/>
            </a:pPr>
            <a:endParaRPr lang="cs-CZ" sz="4800" dirty="0"/>
          </a:p>
        </p:txBody>
      </p:sp>
      <p:pic>
        <p:nvPicPr>
          <p:cNvPr id="3074" name="Picture 2" descr="logo_pr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4" y="358775"/>
            <a:ext cx="1315588" cy="7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28901" y="592136"/>
            <a:ext cx="6786704" cy="322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STŘEDNÍ ŠKOLA PRÁVNÍ – PRÁVNÍ </a:t>
            </a:r>
            <a:r>
              <a:rPr kumimoji="0" lang="cs-CZ" altLang="cs-CZ" sz="16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AKADEMIE, s.r.o.</a:t>
            </a:r>
            <a:endParaRPr kumimoji="0" lang="cs-CZ" altLang="cs-CZ" sz="160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032000" y="962025"/>
            <a:ext cx="9321800" cy="592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Dr. Milady Horákové 447/60, 460 01 Liberec, </a:t>
            </a: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Tel.: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485 131 035, Fax: 485 131 118, </a:t>
            </a: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E-mail: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prak@prak.cz,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URL: 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http://www.prak.cz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Bankovní spojení: 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ČSOB Liberec 214161221/0300,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IČ: 25025970, DIČ: 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CZ 25025970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62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4192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17" name="Přímá spojnice 16"/>
          <p:cNvCxnSpPr/>
          <p:nvPr/>
        </p:nvCxnSpPr>
        <p:spPr>
          <a:xfrm flipV="1">
            <a:off x="320351" y="1486694"/>
            <a:ext cx="11551298" cy="121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vnoramenný trojúhelník 19"/>
          <p:cNvSpPr/>
          <p:nvPr/>
        </p:nvSpPr>
        <p:spPr>
          <a:xfrm rot="10800000">
            <a:off x="1909522" y="5664849"/>
            <a:ext cx="8631936" cy="505013"/>
          </a:xfrm>
          <a:prstGeom prst="triangle">
            <a:avLst>
              <a:gd name="adj" fmla="val 50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017264" y="5018518"/>
            <a:ext cx="415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Informace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890172352"/>
      </p:ext>
    </p:extLst>
  </p:cSld>
  <p:clrMapOvr>
    <a:masterClrMapping/>
  </p:clrMapOvr>
  <p:transition spd="slow" advTm="5944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Projekty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Střední škola právní - Právní akademie, s.r.o.</a:t>
            </a:r>
            <a:r>
              <a:rPr lang="cs-CZ" dirty="0" smtClean="0"/>
              <a:t> se zapojila do projektu </a:t>
            </a:r>
            <a:r>
              <a:rPr lang="cs-CZ" b="1" dirty="0" smtClean="0"/>
              <a:t>INOVACE VZDĚLÁVÁNÍ. </a:t>
            </a:r>
          </a:p>
          <a:p>
            <a:pPr marL="0" indent="0" algn="just">
              <a:buNone/>
            </a:pPr>
            <a:r>
              <a:rPr lang="cs-CZ" sz="2200" dirty="0" smtClean="0"/>
              <a:t>Cílem aktivit je zkvalitnit model akčního plánování rozvoje vzdělávání pedagogického sboru, zapojit využití ICT ve vzdělávání na škole, podpořit žáky ohrožené školním neúspěchem, poskytnout žákům podporu při hledání budoucího změření.</a:t>
            </a:r>
            <a:r>
              <a:rPr lang="cs-CZ" sz="2200" b="1" dirty="0" smtClean="0"/>
              <a:t> </a:t>
            </a:r>
          </a:p>
          <a:p>
            <a:pPr marL="0" indent="0" algn="just">
              <a:buNone/>
            </a:pPr>
            <a:r>
              <a:rPr lang="cs-CZ" sz="2200" b="1" dirty="0" smtClean="0"/>
              <a:t>Preferovanými aktivitami jsou:</a:t>
            </a:r>
          </a:p>
          <a:p>
            <a:pPr marL="0" lv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cs-CZ" sz="2200" dirty="0" smtClean="0"/>
              <a:t>vzdělávání v IT technologiích, využití IT technologií ve výuce, doučování žáků ohrožených školním neúspěchem, personální podpora kariérového poradenství, projektové dny s odborníky zaměřené na drogovou prevenci a na finanční matematiku (problematika zadlužování a investování).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15523" y="1304544"/>
            <a:ext cx="11551298" cy="121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vnoramenný trojúhelník 4"/>
          <p:cNvSpPr/>
          <p:nvPr/>
        </p:nvSpPr>
        <p:spPr>
          <a:xfrm rot="10800000" flipV="1">
            <a:off x="1909522" y="5718619"/>
            <a:ext cx="8631936" cy="458344"/>
          </a:xfrm>
          <a:prstGeom prst="triangle">
            <a:avLst>
              <a:gd name="adj" fmla="val 50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093287"/>
      </p:ext>
    </p:extLst>
  </p:cSld>
  <p:clrMapOvr>
    <a:masterClrMapping/>
  </p:clrMapOvr>
  <p:transition spd="slow" advTm="7476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897" y="4535038"/>
            <a:ext cx="5204927" cy="76940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Naši žáci v Evropském parlamentu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6555" y="1375780"/>
            <a:ext cx="5811488" cy="4358615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55320" y="649343"/>
            <a:ext cx="6159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u="sng" dirty="0" smtClean="0">
                <a:solidFill>
                  <a:srgbClr val="0070C0"/>
                </a:solidFill>
              </a:rPr>
              <a:t>Fotogalerie</a:t>
            </a:r>
            <a:endParaRPr lang="cs-CZ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12"/>
      </p:ext>
    </p:extLst>
  </p:cSld>
  <p:clrMapOvr>
    <a:masterClrMapping/>
  </p:clrMapOvr>
  <p:transition spd="slow" advTm="5525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4985" y="541971"/>
            <a:ext cx="7600410" cy="5700308"/>
          </a:xfrm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34329" y="1360067"/>
            <a:ext cx="2152888" cy="84785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Štrasburk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66" y="3060191"/>
            <a:ext cx="834823" cy="154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66591"/>
      </p:ext>
    </p:extLst>
  </p:cSld>
  <p:clrMapOvr>
    <a:masterClrMapping/>
  </p:clrMapOvr>
  <p:transition spd="slow" advTm="6391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741" y="1014834"/>
            <a:ext cx="2763416" cy="84785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Prostory školy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77" y="846666"/>
            <a:ext cx="5802489" cy="435186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" y="2743729"/>
            <a:ext cx="4543425" cy="3407569"/>
          </a:xfrm>
        </p:spPr>
      </p:pic>
    </p:spTree>
    <p:extLst>
      <p:ext uri="{BB962C8B-B14F-4D97-AF65-F5344CB8AC3E}">
        <p14:creationId xmlns:p14="http://schemas.microsoft.com/office/powerpoint/2010/main" val="4048907673"/>
      </p:ext>
    </p:extLst>
  </p:cSld>
  <p:clrMapOvr>
    <a:masterClrMapping/>
  </p:clrMapOvr>
  <p:transition spd="slow" advTm="5575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88607" y="806152"/>
            <a:ext cx="1884783" cy="1034467"/>
          </a:xfrm>
        </p:spPr>
        <p:txBody>
          <a:bodyPr/>
          <a:lstStyle/>
          <a:p>
            <a:pPr algn="ctr"/>
            <a:r>
              <a:rPr lang="cs-CZ">
                <a:solidFill>
                  <a:srgbClr val="0070C0"/>
                </a:solidFill>
              </a:rPr>
              <a:t>T</a:t>
            </a:r>
            <a:r>
              <a:rPr lang="cs-CZ" smtClean="0">
                <a:solidFill>
                  <a:srgbClr val="0070C0"/>
                </a:solidFill>
              </a:rPr>
              <a:t>řídy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Rovnoramenný trojúhelník 6"/>
          <p:cNvSpPr/>
          <p:nvPr/>
        </p:nvSpPr>
        <p:spPr>
          <a:xfrm rot="10800000" flipV="1">
            <a:off x="6412992" y="5792151"/>
            <a:ext cx="5260848" cy="458344"/>
          </a:xfrm>
          <a:prstGeom prst="triangle">
            <a:avLst>
              <a:gd name="adj" fmla="val 50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3" y="1926041"/>
            <a:ext cx="5460376" cy="40952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67" y="0"/>
            <a:ext cx="4199424" cy="55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31271"/>
      </p:ext>
    </p:extLst>
  </p:cSld>
  <p:clrMapOvr>
    <a:masterClrMapping/>
  </p:clrMapOvr>
  <p:transition spd="slow" advTm="5833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225" y="672799"/>
            <a:ext cx="3635458" cy="87584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Budova školy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9527"/>
            <a:ext cx="10515600" cy="52332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 </a:t>
            </a:r>
          </a:p>
          <a:p>
            <a:pPr marL="0" indent="0">
              <a:buNone/>
            </a:pPr>
            <a:endParaRPr lang="cs-CZ" sz="11200" b="1" i="1" dirty="0" smtClean="0"/>
          </a:p>
          <a:p>
            <a:pPr marL="0" indent="0">
              <a:buNone/>
            </a:pPr>
            <a:r>
              <a:rPr lang="cs-CZ" sz="11200" b="1" i="1" dirty="0" smtClean="0"/>
              <a:t>Poznat </a:t>
            </a:r>
            <a:r>
              <a:rPr lang="cs-CZ" sz="11200" b="1" i="1" dirty="0"/>
              <a:t>zákony, to neznamená pamatovat si jejich slova, </a:t>
            </a:r>
            <a:endParaRPr lang="cs-CZ" sz="11200" dirty="0"/>
          </a:p>
          <a:p>
            <a:pPr marL="0" indent="0">
              <a:buNone/>
            </a:pPr>
            <a:r>
              <a:rPr lang="cs-CZ" sz="11200" b="1" i="1" dirty="0"/>
              <a:t>ale poznat jejich sílu a moc</a:t>
            </a:r>
            <a:r>
              <a:rPr lang="cs-CZ" sz="11200" b="1" i="1" dirty="0" smtClean="0"/>
              <a:t>.</a:t>
            </a:r>
            <a:endParaRPr lang="cs-CZ" sz="11200" dirty="0" smtClean="0"/>
          </a:p>
          <a:p>
            <a:pPr marL="0" indent="0">
              <a:buNone/>
            </a:pPr>
            <a:r>
              <a:rPr lang="cs-CZ" sz="11200" b="1" i="1" dirty="0" smtClean="0"/>
              <a:t>                                                     			 </a:t>
            </a:r>
            <a:r>
              <a:rPr lang="cs-CZ" sz="11200" b="1" i="1" dirty="0" err="1" smtClean="0"/>
              <a:t>Aulus</a:t>
            </a:r>
            <a:r>
              <a:rPr lang="cs-CZ" sz="11200" b="1" i="1" dirty="0" smtClean="0"/>
              <a:t> </a:t>
            </a:r>
            <a:r>
              <a:rPr lang="cs-CZ" sz="11200" b="1" i="1" dirty="0" err="1" smtClean="0"/>
              <a:t>Cornelius</a:t>
            </a:r>
            <a:r>
              <a:rPr lang="cs-CZ" sz="11200" b="1" i="1" dirty="0" smtClean="0"/>
              <a:t> </a:t>
            </a:r>
            <a:r>
              <a:rPr lang="cs-CZ" sz="11200" b="1" i="1" dirty="0" err="1" smtClean="0"/>
              <a:t>Celsus</a:t>
            </a:r>
            <a:endParaRPr lang="cs-CZ" sz="11200" dirty="0" smtClean="0"/>
          </a:p>
          <a:p>
            <a:endParaRPr lang="cs-CZ" dirty="0"/>
          </a:p>
        </p:txBody>
      </p:sp>
      <p:pic>
        <p:nvPicPr>
          <p:cNvPr id="12" name="Obrázek 11" descr="P107000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46" y="560832"/>
            <a:ext cx="6062472" cy="404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74854"/>
            <a:ext cx="3724470" cy="26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02601"/>
      </p:ext>
    </p:extLst>
  </p:cSld>
  <p:clrMapOvr>
    <a:masterClrMapping/>
  </p:clrMapOvr>
  <p:transition spd="slow" advTm="592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9010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Identifikační údaje Právní akademie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4" y="3706368"/>
            <a:ext cx="2092579" cy="1952276"/>
          </a:xfrm>
          <a:prstGeom prst="rect">
            <a:avLst/>
          </a:prstGeom>
          <a:noFill/>
        </p:spPr>
      </p:pic>
      <p:cxnSp>
        <p:nvCxnSpPr>
          <p:cNvPr id="6" name="Přímá spojnice 5"/>
          <p:cNvCxnSpPr/>
          <p:nvPr/>
        </p:nvCxnSpPr>
        <p:spPr>
          <a:xfrm flipV="1">
            <a:off x="320351" y="1231392"/>
            <a:ext cx="11551298" cy="121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706438" y="1719263"/>
            <a:ext cx="10647362" cy="46323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Dr. Milady Horákové 447/60, 460 01 Liberec 7</a:t>
            </a:r>
          </a:p>
          <a:p>
            <a:pPr marL="0" indent="0">
              <a:buNone/>
            </a:pPr>
            <a:r>
              <a:rPr lang="cs-CZ" dirty="0" smtClean="0"/>
              <a:t>Kontakt pro přijímací řízení: 	</a:t>
            </a:r>
            <a:r>
              <a:rPr lang="cs-CZ" dirty="0" smtClean="0">
                <a:hlinkClick r:id="rId3"/>
              </a:rPr>
              <a:t>marcela.medkova@prak.cz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    	</a:t>
            </a:r>
            <a:r>
              <a:rPr lang="cs-CZ" dirty="0" smtClean="0">
                <a:hlinkClick r:id="rId4"/>
              </a:rPr>
              <a:t>josef.honzejk@prak.cz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Webová stránka školy:          	</a:t>
            </a:r>
            <a:r>
              <a:rPr lang="cs-CZ" dirty="0" smtClean="0">
                <a:hlinkClick r:id="rId5"/>
              </a:rPr>
              <a:t>http://www.prak.cz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TELEFON: 485 131 035</a:t>
            </a:r>
          </a:p>
          <a:p>
            <a:pPr marL="0" indent="0">
              <a:buNone/>
            </a:pPr>
            <a:r>
              <a:rPr lang="cs-CZ" dirty="0" smtClean="0"/>
              <a:t>Datová schránka: yfs45xx</a:t>
            </a:r>
          </a:p>
          <a:p>
            <a:pPr marL="0" indent="0">
              <a:buNone/>
            </a:pPr>
            <a:r>
              <a:rPr lang="cs-CZ" dirty="0" smtClean="0"/>
              <a:t>IČO: 25025970</a:t>
            </a:r>
          </a:p>
          <a:p>
            <a:pPr marL="0" indent="0">
              <a:buNone/>
            </a:pPr>
            <a:r>
              <a:rPr lang="cs-CZ" dirty="0" smtClean="0"/>
              <a:t>REDIZO: </a:t>
            </a:r>
            <a:r>
              <a:rPr lang="cs-CZ" dirty="0"/>
              <a:t>600010546			</a:t>
            </a:r>
            <a:r>
              <a:rPr lang="cs-CZ" dirty="0" smtClean="0"/>
              <a:t>		QR </a:t>
            </a:r>
            <a:r>
              <a:rPr lang="cs-CZ" dirty="0"/>
              <a:t>kód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		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580051"/>
      </p:ext>
    </p:extLst>
  </p:cSld>
  <p:clrMapOvr>
    <a:masterClrMapping/>
  </p:clrMapOvr>
  <p:transition spd="slow" advTm="4619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84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Školní vzdělávací programy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0608733" cy="45300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b="1" dirty="0"/>
              <a:t>Školní vzdělávací programy oboru (68-43-M/01) Veřejnosprávní činnost </a:t>
            </a:r>
            <a:endParaRPr lang="cs-CZ" sz="8000" dirty="0"/>
          </a:p>
          <a:p>
            <a:pPr marL="0" indent="0">
              <a:buNone/>
            </a:pPr>
            <a:r>
              <a:rPr lang="cs-CZ" sz="8000" b="1" dirty="0"/>
              <a:t>	</a:t>
            </a:r>
            <a:r>
              <a:rPr lang="cs-CZ" sz="8000" b="1" dirty="0" smtClean="0"/>
              <a:t>Školní </a:t>
            </a:r>
            <a:r>
              <a:rPr lang="cs-CZ" sz="8000" b="1" dirty="0"/>
              <a:t>vzdělávací program I </a:t>
            </a:r>
            <a:endParaRPr lang="cs-CZ" sz="8000" dirty="0"/>
          </a:p>
          <a:p>
            <a:pPr marL="0" indent="0">
              <a:buNone/>
            </a:pPr>
            <a:r>
              <a:rPr lang="cs-CZ" sz="8000" b="1" dirty="0"/>
              <a:t>	</a:t>
            </a:r>
            <a:r>
              <a:rPr lang="cs-CZ" sz="8000" b="1" dirty="0" smtClean="0"/>
              <a:t>Právní </a:t>
            </a:r>
            <a:r>
              <a:rPr lang="cs-CZ" sz="8000" b="1" dirty="0"/>
              <a:t>činnost se zaměřením </a:t>
            </a:r>
            <a:r>
              <a:rPr lang="cs-CZ" sz="8000" b="1" dirty="0" smtClean="0"/>
              <a:t>sociálním</a:t>
            </a:r>
          </a:p>
          <a:p>
            <a:pPr marL="0" indent="0">
              <a:buNone/>
            </a:pPr>
            <a:endParaRPr lang="cs-CZ" sz="8000" dirty="0"/>
          </a:p>
          <a:p>
            <a:pPr marL="0" indent="0">
              <a:buNone/>
            </a:pPr>
            <a:r>
              <a:rPr lang="cs-CZ" sz="8000" b="1" dirty="0"/>
              <a:t>	Školní vzdělávací program II </a:t>
            </a:r>
            <a:endParaRPr lang="cs-CZ" sz="8000" dirty="0"/>
          </a:p>
          <a:p>
            <a:pPr marL="914400" lvl="2" indent="0">
              <a:buNone/>
            </a:pPr>
            <a:r>
              <a:rPr lang="cs-CZ" sz="8000" b="1" dirty="0"/>
              <a:t>Právní činnost se zaměřením na mezinárodní vztahy </a:t>
            </a:r>
            <a:endParaRPr lang="cs-CZ" sz="8000" dirty="0"/>
          </a:p>
          <a:p>
            <a:pPr marL="0" indent="0">
              <a:buNone/>
            </a:pPr>
            <a:r>
              <a:rPr lang="cs-CZ" sz="8000" dirty="0"/>
              <a:t>	</a:t>
            </a:r>
          </a:p>
          <a:p>
            <a:pPr marL="0" indent="0">
              <a:buNone/>
            </a:pPr>
            <a:r>
              <a:rPr lang="cs-CZ" sz="8000" b="1" dirty="0"/>
              <a:t>Délka a forma studia</a:t>
            </a:r>
            <a:r>
              <a:rPr lang="cs-CZ" sz="8000" dirty="0"/>
              <a:t>	4 roky, denní studium, zakončeno maturitní zkouškou</a:t>
            </a:r>
          </a:p>
          <a:p>
            <a:pPr marL="0" indent="0">
              <a:buNone/>
            </a:pPr>
            <a:r>
              <a:rPr lang="cs-CZ" sz="8000" b="1" dirty="0"/>
              <a:t>Ubytování</a:t>
            </a:r>
            <a:r>
              <a:rPr lang="cs-CZ" sz="8000" dirty="0"/>
              <a:t>	</a:t>
            </a:r>
            <a:r>
              <a:rPr lang="cs-CZ" sz="8000" dirty="0" smtClean="0"/>
              <a:t>                zajišťováno </a:t>
            </a:r>
            <a:r>
              <a:rPr lang="cs-CZ" sz="8000" dirty="0"/>
              <a:t>ve státním domově mládeže včetně snídaní a večeří</a:t>
            </a:r>
          </a:p>
          <a:p>
            <a:pPr marL="0" indent="0">
              <a:buNone/>
            </a:pPr>
            <a:r>
              <a:rPr lang="cs-CZ" sz="8000" dirty="0"/>
              <a:t>	</a:t>
            </a:r>
            <a:r>
              <a:rPr lang="cs-CZ" sz="8000" dirty="0" smtClean="0"/>
              <a:t>                                </a:t>
            </a:r>
            <a:r>
              <a:rPr lang="cs-CZ" sz="8000" dirty="0" smtClean="0">
                <a:hlinkClick r:id="rId2"/>
              </a:rPr>
              <a:t>http</a:t>
            </a:r>
            <a:r>
              <a:rPr lang="cs-CZ" sz="8000" dirty="0">
                <a:hlinkClick r:id="rId2"/>
              </a:rPr>
              <a:t>://sslbc.cz/domov-mladeze</a:t>
            </a:r>
            <a:r>
              <a:rPr lang="cs-CZ" sz="8000" dirty="0" smtClean="0">
                <a:hlinkClick r:id="rId2"/>
              </a:rPr>
              <a:t>/</a:t>
            </a:r>
            <a:r>
              <a:rPr lang="cs-CZ" sz="8000" dirty="0" smtClean="0"/>
              <a:t> </a:t>
            </a:r>
            <a:endParaRPr lang="cs-CZ" sz="8000" dirty="0"/>
          </a:p>
          <a:p>
            <a:pPr marL="0" indent="0">
              <a:buNone/>
            </a:pPr>
            <a:r>
              <a:rPr lang="cs-CZ" sz="8000" b="1" dirty="0"/>
              <a:t>Stravování</a:t>
            </a:r>
            <a:r>
              <a:rPr lang="cs-CZ" sz="8000" dirty="0"/>
              <a:t>	</a:t>
            </a:r>
            <a:r>
              <a:rPr lang="cs-CZ" sz="8000" dirty="0" smtClean="0"/>
              <a:t>                oběd </a:t>
            </a:r>
            <a:r>
              <a:rPr lang="cs-CZ" sz="8000" dirty="0"/>
              <a:t>v budově školy</a:t>
            </a:r>
          </a:p>
          <a:p>
            <a:pPr marL="0" indent="0">
              <a:buNone/>
            </a:pPr>
            <a:r>
              <a:rPr lang="cs-CZ" sz="8000" b="1" dirty="0"/>
              <a:t> </a:t>
            </a:r>
            <a:endParaRPr lang="cs-CZ" sz="8000" dirty="0"/>
          </a:p>
          <a:p>
            <a:pPr marL="0" indent="0">
              <a:buNone/>
            </a:pPr>
            <a:r>
              <a:rPr lang="cs-CZ" sz="8000" b="1" dirty="0"/>
              <a:t>Školné</a:t>
            </a:r>
            <a:r>
              <a:rPr lang="cs-CZ" sz="8000" dirty="0"/>
              <a:t>	</a:t>
            </a:r>
            <a:r>
              <a:rPr lang="cs-CZ" sz="8000" dirty="0" smtClean="0"/>
              <a:t>		hrazeno </a:t>
            </a:r>
            <a:r>
              <a:rPr lang="cs-CZ" sz="8000" dirty="0"/>
              <a:t>žákem (ve školním roce 2020/2021 ve výši 13 000 </a:t>
            </a:r>
            <a:r>
              <a:rPr lang="cs-CZ" sz="8000" dirty="0" smtClean="0"/>
              <a:t>Kč za školní rok</a:t>
            </a:r>
            <a:r>
              <a:rPr lang="cs-CZ" sz="8000" dirty="0"/>
              <a:t>)</a:t>
            </a:r>
          </a:p>
          <a:p>
            <a:endParaRPr lang="cs-CZ" sz="4800" dirty="0"/>
          </a:p>
          <a:p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320351" y="1109347"/>
            <a:ext cx="11551298" cy="121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81448"/>
      </p:ext>
    </p:extLst>
  </p:cSld>
  <p:clrMapOvr>
    <a:masterClrMapping/>
  </p:clrMapOvr>
  <p:transition spd="slow" advTm="1057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Přijímací řízení - přihlášky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175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 algn="just">
              <a:buNone/>
            </a:pPr>
            <a:r>
              <a:rPr lang="cs-CZ" b="1" dirty="0" smtClean="0"/>
              <a:t>Přihlášky</a:t>
            </a:r>
            <a:r>
              <a:rPr lang="cs-CZ" b="1" dirty="0"/>
              <a:t>	</a:t>
            </a:r>
            <a:r>
              <a:rPr lang="cs-CZ" dirty="0" smtClean="0"/>
              <a:t>je nutné zaslat na střední školu </a:t>
            </a:r>
            <a:r>
              <a:rPr lang="cs-CZ" dirty="0"/>
              <a:t>do 1. března </a:t>
            </a:r>
            <a:r>
              <a:rPr lang="cs-CZ" dirty="0" smtClean="0"/>
              <a:t>2022, </a:t>
            </a:r>
            <a:r>
              <a:rPr lang="cs-CZ" dirty="0"/>
              <a:t>na přihlášce je možné uvést </a:t>
            </a:r>
            <a:r>
              <a:rPr lang="cs-CZ" dirty="0" smtClean="0"/>
              <a:t>oba </a:t>
            </a:r>
            <a:r>
              <a:rPr lang="cs-CZ" dirty="0"/>
              <a:t>školní vzdělávací programy (ŠVP) s tím, že se číselně označí pořadí </a:t>
            </a:r>
            <a:r>
              <a:rPr lang="cs-CZ" dirty="0" smtClean="0"/>
              <a:t>preferovaného ŠVP.</a:t>
            </a:r>
          </a:p>
          <a:p>
            <a:pPr marL="0" indent="0">
              <a:buNone/>
            </a:pPr>
            <a:r>
              <a:rPr lang="cs-CZ" dirty="0" smtClean="0"/>
              <a:t>Lékařské potvrzení škola nevyžaduje.</a:t>
            </a:r>
          </a:p>
          <a:p>
            <a:pPr marL="0" indent="0">
              <a:buNone/>
            </a:pPr>
            <a:r>
              <a:rPr lang="cs-CZ" b="1" dirty="0" smtClean="0"/>
              <a:t>Přihláška ke studiu: 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https://www.prak.cz/prihlaska-ke-studiu/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https://www.msmt.cz/vzdelavani/stredni-vzdelavani/tiskopisy-        prihlasek-ke-strednimu-vzdelavani-a-vzdelavani-v-1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15523" y="1304544"/>
            <a:ext cx="11551298" cy="121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06046"/>
      </p:ext>
    </p:extLst>
  </p:cSld>
  <p:clrMapOvr>
    <a:masterClrMapping/>
  </p:clrMapOvr>
  <p:transition spd="slow" advTm="9696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Cizí jazyky a výsledky maturitních zkoušek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16479"/>
            <a:ext cx="10515600" cy="38604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Cizí jazyky</a:t>
            </a:r>
            <a:r>
              <a:rPr lang="cs-CZ" dirty="0"/>
              <a:t>	1. cizí jazyk </a:t>
            </a:r>
            <a:r>
              <a:rPr lang="cs-CZ" u="sng" dirty="0"/>
              <a:t>anglický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             </a:t>
            </a:r>
            <a:r>
              <a:rPr lang="cs-CZ" dirty="0" smtClean="0"/>
              <a:t>2</a:t>
            </a:r>
            <a:r>
              <a:rPr lang="cs-CZ" dirty="0"/>
              <a:t>. cizí jazyk volitelný: </a:t>
            </a:r>
            <a:r>
              <a:rPr lang="cs-CZ" u="sng" dirty="0"/>
              <a:t>německý nebo ruský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Výsledky maturit	</a:t>
            </a:r>
            <a:r>
              <a:rPr lang="cs-CZ" b="1" u="sng" dirty="0">
                <a:hlinkClick r:id="rId2"/>
              </a:rPr>
              <a:t>http://www.prak.cz/vysledky-maturitni-zkousky/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Řada absolventů pokračuje ve studiu na vysokých školách, zejména na právnických, pedagogických, ekonomických fakultách, na fakultách zaměřených na sociální práci, speciální pedagogiku, volnočasové aktivity, </a:t>
            </a:r>
            <a:r>
              <a:rPr lang="cs-CZ" dirty="0" smtClean="0"/>
              <a:t> </a:t>
            </a:r>
            <a:r>
              <a:rPr lang="cs-CZ" dirty="0"/>
              <a:t>sportovní management aj., viz příklady uplatnění </a:t>
            </a:r>
            <a:r>
              <a:rPr lang="cs-CZ" u="sng" dirty="0">
                <a:hlinkClick r:id="rId3"/>
              </a:rPr>
              <a:t>http://www.prak.cz/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320351" y="1301683"/>
            <a:ext cx="11551298" cy="121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90637"/>
      </p:ext>
    </p:extLst>
  </p:cSld>
  <p:clrMapOvr>
    <a:masterClrMapping/>
  </p:clrMapOvr>
  <p:transition spd="slow" advTm="9628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>
                <a:solidFill>
                  <a:srgbClr val="0070C0"/>
                </a:solidFill>
              </a:rPr>
              <a:t>Dny </a:t>
            </a:r>
            <a:r>
              <a:rPr lang="cs-CZ" b="1" dirty="0" smtClean="0">
                <a:solidFill>
                  <a:srgbClr val="0070C0"/>
                </a:solidFill>
              </a:rPr>
              <a:t>otevřených dveří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 </a:t>
            </a: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16. </a:t>
            </a:r>
            <a:r>
              <a:rPr lang="cs-CZ" b="1" dirty="0"/>
              <a:t>PROSINCE </a:t>
            </a:r>
            <a:r>
              <a:rPr lang="cs-CZ" b="1" dirty="0" smtClean="0"/>
              <a:t>2021 </a:t>
            </a:r>
            <a:r>
              <a:rPr lang="cs-CZ" b="1" dirty="0"/>
              <a:t>OD 10,00 – 16,00 </a:t>
            </a:r>
            <a:r>
              <a:rPr lang="cs-CZ" b="1" dirty="0" smtClean="0"/>
              <a:t>HODIN</a:t>
            </a:r>
          </a:p>
          <a:p>
            <a:pPr marL="0" indent="0" algn="ctr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Po </a:t>
            </a:r>
            <a:r>
              <a:rPr lang="cs-CZ" b="1" dirty="0"/>
              <a:t>telefonické domluvě lze školu navštívit mimo den otevřených </a:t>
            </a:r>
            <a:r>
              <a:rPr lang="cs-CZ" b="1" dirty="0" smtClean="0"/>
              <a:t>dveří.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Uskutečnění dne otevřených dveří však záleží na epidemiologické vyhlášené situaci.</a:t>
            </a:r>
            <a:endParaRPr lang="cs-CZ" dirty="0"/>
          </a:p>
          <a:p>
            <a:endParaRPr lang="cs-CZ" dirty="0"/>
          </a:p>
        </p:txBody>
      </p:sp>
      <p:sp>
        <p:nvSpPr>
          <p:cNvPr id="4" name="Rovnoramenný trojúhelník 3"/>
          <p:cNvSpPr/>
          <p:nvPr/>
        </p:nvSpPr>
        <p:spPr>
          <a:xfrm flipV="1">
            <a:off x="1877568" y="1461516"/>
            <a:ext cx="8631936" cy="458344"/>
          </a:xfrm>
          <a:prstGeom prst="triangle">
            <a:avLst>
              <a:gd name="adj" fmla="val 50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993793"/>
      </p:ext>
    </p:extLst>
  </p:cSld>
  <p:clrMapOvr>
    <a:masterClrMapping/>
  </p:clrMapOvr>
  <p:transition spd="slow" advTm="4554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Spolupráce školy s institucemi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7222" y="183691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cs-CZ" dirty="0"/>
              <a:t>V rámci prevence sociálně patologických jevů škola navázala dlouholetou spolupráci s Vězeňskou službou České </a:t>
            </a:r>
            <a:r>
              <a:rPr lang="cs-CZ" dirty="0" smtClean="0"/>
              <a:t>republiky, zejména s vazební věznicí Liberec a vazební věznicí Rýnovice. 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cs-CZ" dirty="0" smtClean="0"/>
              <a:t>Inspirativní spolupráce probíhá s Policií ČR, např. při plánování projektových dnů s tzv. </a:t>
            </a:r>
            <a:r>
              <a:rPr lang="cs-CZ" dirty="0" err="1" smtClean="0"/>
              <a:t>toxi</a:t>
            </a:r>
            <a:r>
              <a:rPr lang="cs-CZ" dirty="0" smtClean="0"/>
              <a:t> týmem.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cs-CZ" dirty="0" smtClean="0"/>
              <a:t>S odbornými institucemi se škola věnuje v rámci finanční gramotnosti problematice zadlužování a investování.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cs-CZ" dirty="0" smtClean="0"/>
              <a:t>Spolupráce s </a:t>
            </a:r>
            <a:r>
              <a:rPr lang="cs-CZ" dirty="0" err="1" smtClean="0"/>
              <a:t>Loono</a:t>
            </a:r>
            <a:r>
              <a:rPr lang="cs-CZ" dirty="0" smtClean="0"/>
              <a:t>, z.s. – s týmem mladých studentů medicíny, realizace odborných přednášek na téma prevence zubních kazů, prevence rakoviny prostaty a prsu atd.</a:t>
            </a:r>
            <a:endParaRPr lang="cs-CZ" dirty="0"/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cs-CZ" dirty="0" smtClean="0"/>
              <a:t>Spolupráce s Probační a mediační službou, s Okresním a Krajským soudem v Liberci.</a:t>
            </a:r>
            <a:endParaRPr lang="cs-CZ" dirty="0"/>
          </a:p>
          <a:p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15523" y="1304544"/>
            <a:ext cx="11551298" cy="121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75423"/>
      </p:ext>
    </p:extLst>
  </p:cSld>
  <p:clrMapOvr>
    <a:masterClrMapping/>
  </p:clrMapOvr>
  <p:transition spd="slow" advTm="20546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Příklady přednášek a odborných exkurzí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12700">
            <a:solidFill>
              <a:schemeClr val="accent5">
                <a:lumMod val="75000"/>
              </a:schemeClr>
            </a:solidFill>
          </a:ln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 smtClean="0"/>
              <a:t>ČESKÝ </a:t>
            </a:r>
            <a:r>
              <a:rPr lang="cs-CZ" b="1" dirty="0"/>
              <a:t>JAZYK, </a:t>
            </a:r>
            <a:r>
              <a:rPr lang="cs-CZ" b="1" dirty="0" smtClean="0"/>
              <a:t>DĚJEPIS</a:t>
            </a:r>
            <a:r>
              <a:rPr lang="cs-CZ" dirty="0"/>
              <a:t> </a:t>
            </a:r>
            <a:r>
              <a:rPr lang="cs-CZ" dirty="0" smtClean="0"/>
              <a:t>- návštěva </a:t>
            </a:r>
            <a:r>
              <a:rPr lang="cs-CZ" dirty="0"/>
              <a:t>historické Prahy, návštěva divadelního </a:t>
            </a:r>
            <a:r>
              <a:rPr lang="cs-CZ" dirty="0" smtClean="0"/>
              <a:t>představení, návštěva historických Drážďan</a:t>
            </a:r>
            <a:endParaRPr lang="cs-CZ" dirty="0"/>
          </a:p>
          <a:p>
            <a:pPr marL="0" indent="0" algn="just">
              <a:buNone/>
            </a:pPr>
            <a:r>
              <a:rPr lang="cs-CZ" b="1" dirty="0"/>
              <a:t>EKONOMICKÉ </a:t>
            </a:r>
            <a:r>
              <a:rPr lang="cs-CZ" b="1" dirty="0" smtClean="0"/>
              <a:t>NAUKY - </a:t>
            </a:r>
            <a:r>
              <a:rPr lang="cs-CZ" dirty="0" smtClean="0"/>
              <a:t>návštěva </a:t>
            </a:r>
            <a:r>
              <a:rPr lang="cs-CZ" dirty="0"/>
              <a:t>Poslanecké sněmovny, Senátu, Úřadu vlády, České národní </a:t>
            </a:r>
            <a:r>
              <a:rPr lang="cs-CZ" dirty="0" smtClean="0"/>
              <a:t>banky</a:t>
            </a:r>
            <a:endParaRPr lang="cs-CZ" dirty="0"/>
          </a:p>
          <a:p>
            <a:pPr marL="0" indent="0" algn="just">
              <a:buNone/>
            </a:pPr>
            <a:r>
              <a:rPr lang="cs-CZ" b="1" dirty="0" smtClean="0"/>
              <a:t>PRÁVO A VEŘEJNÁ SPRÁVA </a:t>
            </a:r>
            <a:r>
              <a:rPr lang="cs-CZ" dirty="0" smtClean="0"/>
              <a:t>-  exkurze soudu, účast na soudních jednáních</a:t>
            </a:r>
          </a:p>
          <a:p>
            <a:pPr marL="0" indent="0" algn="just">
              <a:buNone/>
            </a:pPr>
            <a:r>
              <a:rPr lang="cs-CZ" b="1" dirty="0"/>
              <a:t>SOCIÁLNÍ NAUKY </a:t>
            </a:r>
            <a:r>
              <a:rPr lang="cs-CZ" dirty="0"/>
              <a:t>- návštěva Domova pro seniory a Dětského centra, návštěva Chráněného bydlení, Azylového domu, Střediska rané péče, poradny pro mezilidské </a:t>
            </a:r>
            <a:r>
              <a:rPr lang="cs-CZ" dirty="0" smtClean="0"/>
              <a:t>vztahy, </a:t>
            </a:r>
            <a:r>
              <a:rPr lang="cs-CZ" dirty="0"/>
              <a:t>výcvikové středisko Canisterapie, návštěva Úřadu práce, návštěva dobrovolnického centra krajské nemocnice v </a:t>
            </a:r>
            <a:r>
              <a:rPr lang="cs-CZ" dirty="0" smtClean="0"/>
              <a:t>Liberci</a:t>
            </a:r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15523" y="1304544"/>
            <a:ext cx="11551298" cy="121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199514"/>
      </p:ext>
    </p:extLst>
  </p:cSld>
  <p:clrMapOvr>
    <a:masterClrMapping/>
  </p:clrMapOvr>
  <p:transition spd="slow" advTm="20341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5070</TotalTime>
  <Words>277</Words>
  <Application>Microsoft Office PowerPoint</Application>
  <PresentationFormat>Vlastní</PresentationFormat>
  <Paragraphs>100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Office</vt:lpstr>
      <vt:lpstr>Prezentace aplikace PowerPoint</vt:lpstr>
      <vt:lpstr>Budova školy</vt:lpstr>
      <vt:lpstr>Identifikační údaje Právní akademie</vt:lpstr>
      <vt:lpstr>Školní vzdělávací programy</vt:lpstr>
      <vt:lpstr>Přijímací řízení - přihlášky</vt:lpstr>
      <vt:lpstr>Cizí jazyky a výsledky maturitních zkoušek</vt:lpstr>
      <vt:lpstr>Dny otevřených dveří</vt:lpstr>
      <vt:lpstr>Spolupráce školy s institucemi</vt:lpstr>
      <vt:lpstr>Příklady přednášek a odborných exkurzí</vt:lpstr>
      <vt:lpstr>Projekty</vt:lpstr>
      <vt:lpstr>Naši žáci v Evropském parlamentu</vt:lpstr>
      <vt:lpstr>Štrasburk</vt:lpstr>
      <vt:lpstr>Prostory školy</vt:lpstr>
      <vt:lpstr>Třídy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josef.honzejk</dc:creator>
  <cp:lastModifiedBy>Administrator</cp:lastModifiedBy>
  <cp:revision>62</cp:revision>
  <dcterms:created xsi:type="dcterms:W3CDTF">2020-10-09T05:31:54Z</dcterms:created>
  <dcterms:modified xsi:type="dcterms:W3CDTF">2021-09-08T09:58:22Z</dcterms:modified>
</cp:coreProperties>
</file>