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1" r:id="rId3"/>
    <p:sldId id="292" r:id="rId4"/>
    <p:sldId id="261" r:id="rId5"/>
    <p:sldId id="265" r:id="rId6"/>
    <p:sldId id="294" r:id="rId7"/>
    <p:sldId id="291" r:id="rId8"/>
    <p:sldId id="262" r:id="rId9"/>
    <p:sldId id="263" r:id="rId10"/>
    <p:sldId id="276" r:id="rId11"/>
    <p:sldId id="279" r:id="rId12"/>
    <p:sldId id="287" r:id="rId13"/>
    <p:sldId id="275" r:id="rId14"/>
    <p:sldId id="268" r:id="rId15"/>
    <p:sldId id="272" r:id="rId16"/>
    <p:sldId id="273" r:id="rId17"/>
    <p:sldId id="295" r:id="rId18"/>
    <p:sldId id="296" r:id="rId19"/>
    <p:sldId id="289" r:id="rId20"/>
    <p:sldId id="297" r:id="rId21"/>
    <p:sldId id="298" r:id="rId22"/>
    <p:sldId id="299" r:id="rId23"/>
    <p:sldId id="301" r:id="rId24"/>
    <p:sldId id="300" r:id="rId25"/>
    <p:sldId id="302" r:id="rId26"/>
    <p:sldId id="303" r:id="rId27"/>
    <p:sldId id="304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řina Honzejková" initials="KH" lastIdx="1" clrIdx="0">
    <p:extLst>
      <p:ext uri="{19B8F6BF-5375-455C-9EA6-DF929625EA0E}">
        <p15:presenceInfo xmlns:p15="http://schemas.microsoft.com/office/powerpoint/2012/main" userId="S-1-5-21-1252840125-3928220579-45635613-21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49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10T10:48:52.308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4960-579E-42A0-A1FC-0794B4BB57F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204D-5A5D-4647-944F-E24179BDE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396073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4960-579E-42A0-A1FC-0794B4BB57F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204D-5A5D-4647-944F-E24179BDE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512565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4960-579E-42A0-A1FC-0794B4BB57F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204D-5A5D-4647-944F-E24179BDE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784561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4960-579E-42A0-A1FC-0794B4BB57F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204D-5A5D-4647-944F-E24179BDE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617497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4960-579E-42A0-A1FC-0794B4BB57F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204D-5A5D-4647-944F-E24179BDE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282853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4960-579E-42A0-A1FC-0794B4BB57F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204D-5A5D-4647-944F-E24179BDE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744581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4960-579E-42A0-A1FC-0794B4BB57F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204D-5A5D-4647-944F-E24179BDE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563095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4960-579E-42A0-A1FC-0794B4BB57F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204D-5A5D-4647-944F-E24179BDE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80747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4960-579E-42A0-A1FC-0794B4BB57F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204D-5A5D-4647-944F-E24179BDE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84874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4960-579E-42A0-A1FC-0794B4BB57F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204D-5A5D-4647-944F-E24179BDE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929116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4960-579E-42A0-A1FC-0794B4BB57F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204D-5A5D-4647-944F-E24179BDE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19096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94960-579E-42A0-A1FC-0794B4BB57FB}" type="datetimeFigureOut">
              <a:rPr lang="cs-CZ" smtClean="0"/>
              <a:t>12.10.2023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2204D-5A5D-4647-944F-E24179BDE4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617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rak@prak.cz,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ak.cz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marcela.medkova@prak.cz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rak.cz/" TargetMode="External"/><Relationship Id="rId4" Type="http://schemas.openxmlformats.org/officeDocument/2006/relationships/hyperlink" Target="mailto:josef.honzejk@prak.cz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bereckazdravka.cz/skola/domovy-mladeze-jungmannova-a-zeyerova-liberec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ak.cz/" TargetMode="External"/><Relationship Id="rId2" Type="http://schemas.openxmlformats.org/officeDocument/2006/relationships/hyperlink" Target="http://www.prak.cz/vysledky-maturitni-zkousky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0351" y="1753360"/>
            <a:ext cx="11551298" cy="4830319"/>
          </a:xfrm>
          <a:solidFill>
            <a:schemeClr val="accent5">
              <a:lumMod val="20000"/>
              <a:lumOff val="80000"/>
            </a:schemeClr>
          </a:solidFill>
          <a:effectLst>
            <a:softEdge rad="25400"/>
          </a:effectLst>
        </p:spPr>
        <p:txBody>
          <a:bodyPr>
            <a:normAutofit/>
            <a:scene3d>
              <a:camera prst="orthographicFront"/>
              <a:lightRig rig="threePt" dir="t"/>
            </a:scene3d>
            <a:sp3d contourW="19050" prstMaterial="metal">
              <a:bevelB w="38100" h="38100" prst="relaxedInset"/>
              <a:contourClr>
                <a:schemeClr val="tx1"/>
              </a:contourClr>
            </a:sp3d>
          </a:bodyPr>
          <a:lstStyle/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4800" dirty="0">
                <a:solidFill>
                  <a:srgbClr val="33339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Střední škola právní – Právní akademie, s.r.o.</a:t>
            </a:r>
          </a:p>
          <a:p>
            <a:pPr marL="0" indent="0" algn="ctr">
              <a:buNone/>
            </a:pPr>
            <a:endParaRPr lang="cs-CZ" sz="4800" dirty="0"/>
          </a:p>
        </p:txBody>
      </p:sp>
      <p:pic>
        <p:nvPicPr>
          <p:cNvPr id="3074" name="Picture 2" descr="logo_pra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14" y="637635"/>
            <a:ext cx="1315588" cy="72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15124" y="548209"/>
            <a:ext cx="7308201" cy="4019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dirty="0">
                <a:ln>
                  <a:noFill/>
                </a:ln>
                <a:solidFill>
                  <a:srgbClr val="333399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STŘEDNÍ ŠKOLA PRÁVNÍ – PRÁVNÍ </a:t>
            </a:r>
            <a:r>
              <a:rPr kumimoji="0" lang="cs-CZ" altLang="cs-CZ" sz="2400" b="1" i="0" u="none" strike="noStrike" cap="none" normalizeH="0" dirty="0">
                <a:ln>
                  <a:noFill/>
                </a:ln>
                <a:solidFill>
                  <a:srgbClr val="333399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AKADEMIE, s.r.o.</a:t>
            </a:r>
            <a:endParaRPr kumimoji="0" lang="cs-CZ" altLang="cs-CZ" sz="2400" b="1" i="0" u="none" strike="noStrike" cap="none" normalizeH="0" dirty="0">
              <a:ln>
                <a:noFill/>
              </a:ln>
              <a:solidFill>
                <a:srgbClr val="333399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031999" y="962025"/>
            <a:ext cx="9839649" cy="592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0" u="none" strike="noStrike" cap="none" normalizeH="0" dirty="0">
                <a:ln>
                  <a:noFill/>
                </a:ln>
                <a:solidFill>
                  <a:srgbClr val="3333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Dr. Milady Horákové 447/60, 460 01 Liberec, </a:t>
            </a:r>
            <a:r>
              <a:rPr kumimoji="0" lang="cs-CZ" altLang="cs-CZ" sz="1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Tel.:</a:t>
            </a:r>
            <a:r>
              <a:rPr kumimoji="0" lang="cs-CZ" altLang="cs-CZ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485 131 035, Fax: 485 131 118, </a:t>
            </a:r>
            <a:r>
              <a:rPr kumimoji="0" lang="cs-CZ" altLang="cs-CZ" sz="1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E-mail:</a:t>
            </a:r>
            <a:r>
              <a:rPr kumimoji="0" lang="cs-CZ" altLang="cs-CZ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prak@prak.cz,</a:t>
            </a:r>
            <a:r>
              <a:rPr kumimoji="0" lang="cs-CZ" altLang="cs-CZ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cs-CZ" altLang="cs-CZ" sz="1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URL: </a:t>
            </a:r>
            <a:r>
              <a:rPr kumimoji="0" lang="cs-CZ" altLang="cs-CZ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http://www.prak.cz</a:t>
            </a:r>
            <a:endParaRPr kumimoji="0" lang="cs-CZ" altLang="cs-CZ" sz="14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0" u="none" strike="noStrike" cap="none" normalizeH="0" dirty="0">
                <a:ln>
                  <a:noFill/>
                </a:ln>
                <a:solidFill>
                  <a:srgbClr val="3333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Bankovní spojení: </a:t>
            </a:r>
            <a:r>
              <a:rPr kumimoji="0" lang="cs-CZ" altLang="cs-CZ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ČSOB Liberec 214161221/0300,</a:t>
            </a:r>
            <a:r>
              <a:rPr kumimoji="0" lang="cs-CZ" altLang="cs-CZ" sz="1400" b="0" i="0" u="none" strike="noStrike" cap="none" normalizeH="0" dirty="0">
                <a:ln>
                  <a:noFill/>
                </a:ln>
                <a:solidFill>
                  <a:srgbClr val="3333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IČ: 25025970, DIČ: </a:t>
            </a:r>
            <a:r>
              <a:rPr kumimoji="0" lang="cs-CZ" altLang="cs-CZ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CZ 25025970</a:t>
            </a:r>
            <a:endParaRPr kumimoji="0" lang="cs-CZ" altLang="cs-CZ" sz="14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9620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14192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cxnSp>
        <p:nvCxnSpPr>
          <p:cNvPr id="17" name="Přímá spojnice 16"/>
          <p:cNvCxnSpPr/>
          <p:nvPr/>
        </p:nvCxnSpPr>
        <p:spPr>
          <a:xfrm flipV="1">
            <a:off x="320351" y="1486694"/>
            <a:ext cx="11551298" cy="1219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vnoramenný trojúhelník 19"/>
          <p:cNvSpPr/>
          <p:nvPr/>
        </p:nvSpPr>
        <p:spPr>
          <a:xfrm rot="10800000">
            <a:off x="1909522" y="5664849"/>
            <a:ext cx="8631936" cy="505013"/>
          </a:xfrm>
          <a:prstGeom prst="triangle">
            <a:avLst>
              <a:gd name="adj" fmla="val 509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017264" y="5018518"/>
            <a:ext cx="4157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Informace</a:t>
            </a:r>
          </a:p>
        </p:txBody>
      </p:sp>
    </p:spTree>
    <p:extLst>
      <p:ext uri="{BB962C8B-B14F-4D97-AF65-F5344CB8AC3E}">
        <p14:creationId xmlns:p14="http://schemas.microsoft.com/office/powerpoint/2010/main" val="3890172352"/>
      </p:ext>
    </p:extLst>
  </p:cSld>
  <p:clrMapOvr>
    <a:masterClrMapping/>
  </p:clrMapOvr>
  <p:transition spd="slow" advTm="5944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Spolupráce školy s institucemi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7222" y="1836914"/>
            <a:ext cx="10515600" cy="4351338"/>
          </a:xfrm>
        </p:spPr>
        <p:txBody>
          <a:bodyPr>
            <a:normAutofit/>
          </a:bodyPr>
          <a:lstStyle/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sz="2000" dirty="0"/>
              <a:t>V rámci prevence sociálně patologických jevů škola navázala dlouholetou spolupráci s Vězeňskou službou České republiky, zejména s vazební věznicí Liberec a vazební věznicí Rýnovice. 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sz="2000" dirty="0"/>
              <a:t>Spolupráce s Policií ČR, např. při plánování projektových dnů s tzv. </a:t>
            </a:r>
            <a:r>
              <a:rPr lang="cs-CZ" sz="2000" dirty="0" err="1"/>
              <a:t>toxi</a:t>
            </a:r>
            <a:r>
              <a:rPr lang="cs-CZ" sz="2000" dirty="0"/>
              <a:t> týmem v rámci protidrogové prevence, s odborníky na prevenci </a:t>
            </a:r>
            <a:r>
              <a:rPr lang="cs-CZ" sz="2000" dirty="0" err="1"/>
              <a:t>kyberšikany</a:t>
            </a:r>
            <a:r>
              <a:rPr lang="cs-CZ" sz="2000" dirty="0"/>
              <a:t> a hospodářské kriminality.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sz="2000" dirty="0"/>
              <a:t>S odbornými institucemi se škola věnuje v rámci finanční gramotnosti problematice zadlužování a investování.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sz="2000" dirty="0"/>
              <a:t>Spolupráce s </a:t>
            </a:r>
            <a:r>
              <a:rPr lang="cs-CZ" sz="2000" dirty="0" err="1"/>
              <a:t>Loono</a:t>
            </a:r>
            <a:r>
              <a:rPr lang="cs-CZ" sz="2000" dirty="0"/>
              <a:t>, z.s. – s týmem mladých studentů medicíny, realizace odborných přednášek na téma prevence zubních kazů, prevence rakoviny prostaty a prsu atd.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cs-CZ" sz="2000" dirty="0"/>
              <a:t>Spolupráce s Probační a mediační službou, s Okresním a Krajským soudem v Liberci.</a:t>
            </a:r>
          </a:p>
          <a:p>
            <a:endParaRPr lang="cs-CZ" dirty="0"/>
          </a:p>
        </p:txBody>
      </p:sp>
      <p:cxnSp>
        <p:nvCxnSpPr>
          <p:cNvPr id="4" name="Přímá spojnice 3"/>
          <p:cNvCxnSpPr/>
          <p:nvPr/>
        </p:nvCxnSpPr>
        <p:spPr>
          <a:xfrm flipV="1">
            <a:off x="415523" y="1304544"/>
            <a:ext cx="11551298" cy="1219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075423"/>
      </p:ext>
    </p:extLst>
  </p:cSld>
  <p:clrMapOvr>
    <a:masterClrMapping/>
  </p:clrMapOvr>
  <p:transition spd="slow" advTm="20546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Příklady přednášek a odborných exkurzí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ln w="12700">
            <a:solidFill>
              <a:schemeClr val="accent5">
                <a:lumMod val="75000"/>
              </a:schemeClr>
            </a:solidFill>
          </a:ln>
          <a:effectLst>
            <a:softEdge rad="63500"/>
          </a:effectLst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000" b="1" dirty="0"/>
              <a:t>ČESKÝ JAZYK, DĚJEPIS</a:t>
            </a:r>
            <a:r>
              <a:rPr lang="cs-CZ" sz="2000" dirty="0"/>
              <a:t> - návštěva historické Prahy, návštěva divadelního představení, návštěva historických Drážďan, Vídně, jižní Čechy</a:t>
            </a:r>
          </a:p>
          <a:p>
            <a:pPr marL="0" indent="0" algn="just">
              <a:buNone/>
            </a:pPr>
            <a:endParaRPr lang="cs-CZ" sz="2000" dirty="0"/>
          </a:p>
          <a:p>
            <a:pPr marL="0" indent="0" algn="just">
              <a:buNone/>
            </a:pPr>
            <a:r>
              <a:rPr lang="cs-CZ" sz="2000" b="1" dirty="0"/>
              <a:t>EKONOMICKÉ NAUKY - </a:t>
            </a:r>
            <a:r>
              <a:rPr lang="cs-CZ" sz="2000" dirty="0"/>
              <a:t>návštěva Poslanecké sněmovny, Senátu, Úřadu vlády, České národní banky</a:t>
            </a:r>
          </a:p>
          <a:p>
            <a:pPr marL="0" indent="0" algn="just">
              <a:buNone/>
            </a:pPr>
            <a:endParaRPr lang="cs-CZ" sz="2000" dirty="0"/>
          </a:p>
          <a:p>
            <a:pPr marL="0" indent="0" algn="just">
              <a:buNone/>
            </a:pPr>
            <a:r>
              <a:rPr lang="cs-CZ" sz="2000" b="1" dirty="0"/>
              <a:t>PRÁVO A VEŘEJNÁ SPRÁVA </a:t>
            </a:r>
            <a:r>
              <a:rPr lang="cs-CZ" sz="2000" dirty="0"/>
              <a:t>-  účast na soudních jednáních u Okresního a Krajského soudu v Liberci, exkurze ve Vazební věznici Liberec, beseda s odsouzenou osobou</a:t>
            </a:r>
          </a:p>
          <a:p>
            <a:pPr marL="0" indent="0" algn="just">
              <a:buNone/>
            </a:pPr>
            <a:endParaRPr lang="cs-CZ" sz="2000" dirty="0"/>
          </a:p>
          <a:p>
            <a:pPr marL="0" indent="0" algn="just">
              <a:buNone/>
            </a:pPr>
            <a:r>
              <a:rPr lang="cs-CZ" sz="2000" b="1" dirty="0"/>
              <a:t>SOCIÁLNÍ NAUKY </a:t>
            </a:r>
            <a:r>
              <a:rPr lang="cs-CZ" sz="2000" dirty="0"/>
              <a:t>- návštěva Domova pro seniory a Dětského centra, návštěva Chráněného bydlení, Azylového domu, Střediska rané péče, poradny pro mezilidské vztahy, výcvikové středisko Canisterapie, návštěva Úřadu práce, návštěva dobrovolnického centra krajské nemocnice v Liberci</a:t>
            </a:r>
          </a:p>
          <a:p>
            <a:endParaRPr lang="cs-CZ" sz="2000" dirty="0"/>
          </a:p>
          <a:p>
            <a:pPr marL="457200" lvl="1" indent="0">
              <a:buNone/>
            </a:pPr>
            <a:endParaRPr lang="cs-CZ" sz="2000" dirty="0"/>
          </a:p>
        </p:txBody>
      </p:sp>
      <p:cxnSp>
        <p:nvCxnSpPr>
          <p:cNvPr id="4" name="Přímá spojnice 3"/>
          <p:cNvCxnSpPr/>
          <p:nvPr/>
        </p:nvCxnSpPr>
        <p:spPr>
          <a:xfrm flipV="1">
            <a:off x="415523" y="1304544"/>
            <a:ext cx="11551298" cy="1219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199514"/>
      </p:ext>
    </p:extLst>
  </p:cSld>
  <p:clrMapOvr>
    <a:masterClrMapping/>
  </p:clrMapOvr>
  <p:transition spd="slow" advTm="20341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Projekty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000" b="1" dirty="0"/>
              <a:t>Střední škola právní - Právní akademie, s.r.o.</a:t>
            </a:r>
            <a:r>
              <a:rPr lang="cs-CZ" sz="2000" dirty="0"/>
              <a:t> se zapojila do projektu </a:t>
            </a:r>
            <a:r>
              <a:rPr lang="cs-CZ" sz="2000" b="1" dirty="0"/>
              <a:t>INOVACE VZDĚLÁVÁNÍ. </a:t>
            </a:r>
          </a:p>
          <a:p>
            <a:pPr marL="0" indent="0" algn="just">
              <a:buNone/>
            </a:pPr>
            <a:r>
              <a:rPr lang="cs-CZ" sz="2000" dirty="0"/>
              <a:t>Cílem aktivit je zkvalitnit model akčního plánování rozvoje vzdělávání pedagogického sboru, zapojit využití ICT ve vzdělávání na škole, podpořit žáky ohrožené školním neúspěchem, poskytnout žákům podporu při hledání budoucího změření. </a:t>
            </a:r>
          </a:p>
          <a:p>
            <a:pPr marL="0" indent="0" algn="just">
              <a:buNone/>
            </a:pPr>
            <a:endParaRPr lang="cs-CZ" sz="2000" dirty="0"/>
          </a:p>
          <a:p>
            <a:pPr marL="0" indent="0" algn="just">
              <a:buNone/>
            </a:pPr>
            <a:r>
              <a:rPr lang="cs-CZ" sz="2000" b="1" dirty="0"/>
              <a:t>Preferovanými aktivitami jsou:</a:t>
            </a:r>
          </a:p>
          <a:p>
            <a:pPr marL="0" lvl="0" indent="0" algn="just">
              <a:buClr>
                <a:schemeClr val="accent5">
                  <a:lumMod val="75000"/>
                </a:schemeClr>
              </a:buClr>
              <a:buNone/>
            </a:pPr>
            <a:r>
              <a:rPr lang="cs-CZ" sz="2000" dirty="0"/>
              <a:t>vzdělávání v IT technologiích, využití IT technologií ve výuce, doučování žáků ohrožených školním neúspěchem, personální podpora kariérového poradenství, projektové dny s odborníky zaměřené na drogovou prevenci, </a:t>
            </a:r>
            <a:r>
              <a:rPr lang="cs-CZ" sz="2000" dirty="0" err="1"/>
              <a:t>kyberšikanu</a:t>
            </a:r>
            <a:r>
              <a:rPr lang="cs-CZ" sz="2000" dirty="0"/>
              <a:t>, domácí násilí, finanční matematiku a hospodářskou kriminalitu.</a:t>
            </a:r>
          </a:p>
          <a:p>
            <a:endParaRPr lang="cs-CZ" sz="2000" dirty="0"/>
          </a:p>
          <a:p>
            <a:pPr marL="457200" lvl="1" indent="0">
              <a:buNone/>
            </a:pPr>
            <a:endParaRPr lang="cs-CZ" dirty="0"/>
          </a:p>
        </p:txBody>
      </p:sp>
      <p:cxnSp>
        <p:nvCxnSpPr>
          <p:cNvPr id="4" name="Přímá spojnice 3"/>
          <p:cNvCxnSpPr/>
          <p:nvPr/>
        </p:nvCxnSpPr>
        <p:spPr>
          <a:xfrm flipV="1">
            <a:off x="415523" y="1304544"/>
            <a:ext cx="11551298" cy="1219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093287"/>
      </p:ext>
    </p:extLst>
  </p:cSld>
  <p:clrMapOvr>
    <a:masterClrMapping/>
  </p:clrMapOvr>
  <p:transition spd="slow" advTm="7476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2897" y="4535038"/>
            <a:ext cx="5204927" cy="769408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</a:rPr>
              <a:t>Naši žáci v Evropském parlamentu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8642" y="1273145"/>
            <a:ext cx="5811488" cy="4358615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655320" y="649343"/>
            <a:ext cx="61597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u="sng" dirty="0">
                <a:solidFill>
                  <a:srgbClr val="0070C0"/>
                </a:solidFill>
              </a:rPr>
              <a:t>Fotogalerie</a:t>
            </a:r>
          </a:p>
        </p:txBody>
      </p:sp>
    </p:spTree>
    <p:extLst>
      <p:ext uri="{BB962C8B-B14F-4D97-AF65-F5344CB8AC3E}">
        <p14:creationId xmlns:p14="http://schemas.microsoft.com/office/powerpoint/2010/main" val="4077512"/>
      </p:ext>
    </p:extLst>
  </p:cSld>
  <p:clrMapOvr>
    <a:masterClrMapping/>
  </p:clrMapOvr>
  <p:transition spd="slow" advTm="5525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14985" y="541971"/>
            <a:ext cx="7600410" cy="5700308"/>
          </a:xfrm>
        </p:spPr>
      </p:pic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534329" y="1360067"/>
            <a:ext cx="2152888" cy="847855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</a:rPr>
              <a:t>Štrasburk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266" y="3060191"/>
            <a:ext cx="834823" cy="154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66591"/>
      </p:ext>
    </p:extLst>
  </p:cSld>
  <p:clrMapOvr>
    <a:masterClrMapping/>
  </p:clrMapOvr>
  <p:transition spd="slow" advTm="6391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741" y="1014834"/>
            <a:ext cx="4653798" cy="847855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</a:rPr>
              <a:t>Prostory školy a třídy</a:t>
            </a: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73" y="1014834"/>
            <a:ext cx="5353527" cy="3782695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5F9695E-DE95-448F-B9FB-A6891F2D98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4" y="2211355"/>
            <a:ext cx="5353527" cy="39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7673"/>
      </p:ext>
    </p:extLst>
  </p:cSld>
  <p:clrMapOvr>
    <a:masterClrMapping/>
  </p:clrMapOvr>
  <p:transition spd="slow" advTm="5575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088607" y="806152"/>
            <a:ext cx="1884783" cy="1034467"/>
          </a:xfrm>
        </p:spPr>
        <p:txBody>
          <a:bodyPr/>
          <a:lstStyle/>
          <a:p>
            <a:pPr algn="ctr"/>
            <a:endParaRPr lang="cs-CZ" sz="2800" b="1" dirty="0">
              <a:solidFill>
                <a:srgbClr val="0070C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6" y="423813"/>
            <a:ext cx="4713927" cy="353544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9555BCB-0984-4E3C-89ED-ECA25B9F9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769" y="1840619"/>
            <a:ext cx="5557805" cy="370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31271"/>
      </p:ext>
    </p:extLst>
  </p:cSld>
  <p:clrMapOvr>
    <a:masterClrMapping/>
  </p:clrMapOvr>
  <p:transition spd="slow" advTm="5833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8E6611E-C8BE-4C6A-864F-07874C529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1" y="2575249"/>
            <a:ext cx="4805808" cy="32030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E51BA98-7E5D-4EDB-83D6-69503778D9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0550"/>
            <a:ext cx="5577857" cy="356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909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32A7255-4A35-4F2A-B05C-55D2AAE7E0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7" y="818423"/>
            <a:ext cx="3769237" cy="251260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5D1AB3E-4F3B-4C21-9EB1-DA7FDA5A80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43" y="3610947"/>
            <a:ext cx="4599214" cy="306614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383703C-7F0E-4107-B90C-6048CA1F69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988" y="97442"/>
            <a:ext cx="3983655" cy="265508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C2DEB85-644E-4FC5-8503-2F45E2337F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327" y="2892490"/>
            <a:ext cx="4469906" cy="297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34444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4" y="850317"/>
            <a:ext cx="4892040" cy="3734435"/>
          </a:xfrm>
          <a:prstGeom prst="rect">
            <a:avLst/>
          </a:prstGeom>
        </p:spPr>
      </p:pic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AB0FEC33-4B88-405B-84A6-56E13A04D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97" y="1690688"/>
            <a:ext cx="5828559" cy="3884710"/>
          </a:xfrm>
        </p:spPr>
      </p:pic>
    </p:spTree>
    <p:extLst>
      <p:ext uri="{BB962C8B-B14F-4D97-AF65-F5344CB8AC3E}">
        <p14:creationId xmlns:p14="http://schemas.microsoft.com/office/powerpoint/2010/main" val="370906290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09010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Budova školy Právní akademie</a:t>
            </a:r>
            <a:endParaRPr lang="cs-CZ" dirty="0"/>
          </a:p>
        </p:txBody>
      </p:sp>
      <p:cxnSp>
        <p:nvCxnSpPr>
          <p:cNvPr id="6" name="Přímá spojnice 5"/>
          <p:cNvCxnSpPr/>
          <p:nvPr/>
        </p:nvCxnSpPr>
        <p:spPr>
          <a:xfrm flipV="1">
            <a:off x="320351" y="1231392"/>
            <a:ext cx="11551298" cy="1219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706438" y="1371600"/>
            <a:ext cx="10647362" cy="531844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dirty="0"/>
              <a:t>			</a:t>
            </a:r>
          </a:p>
          <a:p>
            <a:pPr marL="0" indent="0">
              <a:buNone/>
            </a:pPr>
            <a:r>
              <a:rPr lang="cs-CZ" dirty="0"/>
              <a:t>	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8000" i="1" dirty="0"/>
          </a:p>
          <a:p>
            <a:pPr marL="0" indent="0">
              <a:buNone/>
            </a:pPr>
            <a:endParaRPr lang="cs-CZ" sz="8000" i="1" dirty="0"/>
          </a:p>
          <a:p>
            <a:pPr marL="0" indent="0" algn="ctr">
              <a:buNone/>
            </a:pPr>
            <a:r>
              <a:rPr lang="cs-CZ" sz="8000" i="1" dirty="0"/>
              <a:t>„Poznat zákony, to neznamená pamatovat si jejich slova, ale poznat jejich sílu a moc.“</a:t>
            </a:r>
            <a:endParaRPr lang="cs-CZ" sz="8000" dirty="0"/>
          </a:p>
          <a:p>
            <a:pPr marL="0" indent="0">
              <a:buNone/>
            </a:pPr>
            <a:r>
              <a:rPr lang="cs-CZ" sz="8000" i="1" dirty="0"/>
              <a:t>                                                     					 </a:t>
            </a:r>
            <a:r>
              <a:rPr lang="cs-CZ" sz="8000" i="1" dirty="0" err="1"/>
              <a:t>Aulus</a:t>
            </a:r>
            <a:r>
              <a:rPr lang="cs-CZ" sz="8000" i="1" dirty="0"/>
              <a:t> </a:t>
            </a:r>
            <a:r>
              <a:rPr lang="cs-CZ" sz="8000" i="1" dirty="0" err="1"/>
              <a:t>Cornelius</a:t>
            </a:r>
            <a:r>
              <a:rPr lang="cs-CZ" sz="8000" i="1" dirty="0"/>
              <a:t> </a:t>
            </a:r>
            <a:r>
              <a:rPr lang="cs-CZ" sz="8000" i="1" dirty="0" err="1"/>
              <a:t>Celsus</a:t>
            </a:r>
            <a:endParaRPr lang="cs-CZ" sz="80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		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474" y="1523870"/>
            <a:ext cx="7007290" cy="420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80051"/>
      </p:ext>
    </p:extLst>
  </p:cSld>
  <p:clrMapOvr>
    <a:masterClrMapping/>
  </p:clrMapOvr>
  <p:transition spd="slow" advTm="4619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488F72-34C1-4776-AB31-109313C6B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325" y="1472540"/>
            <a:ext cx="4061361" cy="3645724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</a:rPr>
              <a:t>Obrovský úspěch našich žáků ve školním roce 2022/2023, kteří se zúčastnili celostátní soutěže ve Finanční gramotnosti. Získali                     5. místo, gratulujeme </a:t>
            </a:r>
            <a:r>
              <a:rPr lang="cs-CZ" sz="2800" b="1" dirty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  <a:r>
              <a:rPr lang="cs-CZ" sz="2800" b="1" dirty="0">
                <a:solidFill>
                  <a:srgbClr val="0070C0"/>
                </a:solidFill>
              </a:rPr>
              <a:t>. 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B1CA79C-A6DE-4E96-B4E9-47FCE06E3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8972" y="1604112"/>
            <a:ext cx="3067836" cy="111185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F34B831-3999-4A59-BB1F-0CC95BAFF055}"/>
              </a:ext>
            </a:extLst>
          </p:cNvPr>
          <p:cNvSpPr/>
          <p:nvPr/>
        </p:nvSpPr>
        <p:spPr>
          <a:xfrm>
            <a:off x="1282534" y="554233"/>
            <a:ext cx="87877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7B03"/>
                </a:solidFill>
                <a:latin typeface="Barlow-Bold"/>
              </a:rPr>
              <a:t>12. ročník </a:t>
            </a:r>
            <a:r>
              <a:rPr lang="cs-CZ" sz="3200" b="1" dirty="0">
                <a:solidFill>
                  <a:srgbClr val="254090"/>
                </a:solidFill>
                <a:latin typeface="Barlow-Bold"/>
              </a:rPr>
              <a:t>celostátní Soutěže Finanční gramotnost pořádaná ČNB</a:t>
            </a:r>
            <a:endParaRPr lang="cs-CZ" sz="32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4E543E2-AE04-41B2-9823-2DB289859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2" y="2815051"/>
            <a:ext cx="5949538" cy="348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6395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7568092-F466-4B39-95CF-F14B03023C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3" y="1009403"/>
            <a:ext cx="4257683" cy="283820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8CCA130-198A-4497-8F41-CB3C3667E3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266" y="338096"/>
            <a:ext cx="5334088" cy="26396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BB2200D-BF6F-466C-9DFC-64D8017A4A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02" y="3264388"/>
            <a:ext cx="5027674" cy="283820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EF14578-2586-4DCC-A703-94160783C6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816" y="3089226"/>
            <a:ext cx="3489854" cy="261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43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7FE2933-04A2-4327-B12B-55D6A3F36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3819" y="1910443"/>
            <a:ext cx="4453247" cy="33399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2D91179-9F1C-400A-BE29-C9A70ECC3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733" y="486887"/>
            <a:ext cx="3875315" cy="260069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DB7C1F9-36A1-406E-BC69-480CC955C8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511" y="3360717"/>
            <a:ext cx="3467595" cy="2600696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98FD4341-092B-4481-A551-00975E6D8883}"/>
              </a:ext>
            </a:extLst>
          </p:cNvPr>
          <p:cNvSpPr txBox="1"/>
          <p:nvPr/>
        </p:nvSpPr>
        <p:spPr>
          <a:xfrm>
            <a:off x="1128157" y="712519"/>
            <a:ext cx="3693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Soutěž</a:t>
            </a:r>
            <a:r>
              <a:rPr lang="cs-CZ" dirty="0"/>
              <a:t> </a:t>
            </a:r>
            <a:r>
              <a:rPr lang="cs-CZ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Studentská</a:t>
            </a:r>
            <a:r>
              <a:rPr lang="cs-CZ" dirty="0"/>
              <a:t> </a:t>
            </a:r>
            <a:r>
              <a:rPr lang="cs-CZ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střela</a:t>
            </a:r>
          </a:p>
        </p:txBody>
      </p:sp>
    </p:spTree>
    <p:extLst>
      <p:ext uri="{BB962C8B-B14F-4D97-AF65-F5344CB8AC3E}">
        <p14:creationId xmlns:p14="http://schemas.microsoft.com/office/powerpoint/2010/main" val="3412182480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176109A-E1D6-4D06-9592-3A4CEFE284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597" y="3399313"/>
            <a:ext cx="4116779" cy="308758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3E66A54-330E-4341-A8E7-46C9E8B66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56" y="1543793"/>
            <a:ext cx="3467595" cy="26006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0948761-6747-447B-98A4-6F41C82E49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5012" y="916379"/>
            <a:ext cx="3150921" cy="23631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10C052C-E37F-46C5-A4CE-EC1CE0714D00}"/>
              </a:ext>
            </a:extLst>
          </p:cNvPr>
          <p:cNvSpPr txBox="1"/>
          <p:nvPr/>
        </p:nvSpPr>
        <p:spPr>
          <a:xfrm>
            <a:off x="1128156" y="795647"/>
            <a:ext cx="5450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Projektový den s Policií ČR </a:t>
            </a:r>
          </a:p>
        </p:txBody>
      </p:sp>
    </p:spTree>
    <p:extLst>
      <p:ext uri="{BB962C8B-B14F-4D97-AF65-F5344CB8AC3E}">
        <p14:creationId xmlns:p14="http://schemas.microsoft.com/office/powerpoint/2010/main" val="170765554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790E28E6-E5A3-4A77-A4B2-656BD6C7DF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66" y="1635849"/>
            <a:ext cx="3689268" cy="276695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A4D10EF-A262-44EC-94F8-4A1748FFF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695" y="319674"/>
            <a:ext cx="4330535" cy="324790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A53BCDB-57F4-49DE-9895-BB9134E228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368" y="3238581"/>
            <a:ext cx="4116779" cy="3087584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2B63C330-11FD-46B4-A912-EFAFEC005F68}"/>
              </a:ext>
            </a:extLst>
          </p:cNvPr>
          <p:cNvSpPr txBox="1"/>
          <p:nvPr/>
        </p:nvSpPr>
        <p:spPr>
          <a:xfrm>
            <a:off x="902525" y="712519"/>
            <a:ext cx="465117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Tematické exkurze do zahraničí: Holandsko a Anglie</a:t>
            </a:r>
          </a:p>
          <a:p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B53843A9-C93C-4167-B865-23571439CF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79" y="3803645"/>
            <a:ext cx="3178628" cy="238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62615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351BCD9-F8CD-4FC0-BDE1-00ABA6B6AB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31" y="523543"/>
            <a:ext cx="2761016" cy="368135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9CE4114-75F7-42BE-AC38-D28E69A245F3}"/>
              </a:ext>
            </a:extLst>
          </p:cNvPr>
          <p:cNvSpPr txBox="1"/>
          <p:nvPr/>
        </p:nvSpPr>
        <p:spPr>
          <a:xfrm>
            <a:off x="1033153" y="760021"/>
            <a:ext cx="506284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Exkurze</a:t>
            </a:r>
            <a:r>
              <a:rPr lang="cs-CZ" dirty="0"/>
              <a:t> </a:t>
            </a:r>
            <a:r>
              <a:rPr lang="cs-CZ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Český rozhlas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C32EF3-5E57-46BF-B138-AD5B1E609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61" y="1437946"/>
            <a:ext cx="3689268" cy="276695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25FC3EE-0C01-4A70-A17C-9F1B2F5ABD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89" y="3429000"/>
            <a:ext cx="3831772" cy="28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11747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465792D-84A4-4EBF-88E2-45CAB544BEC5}"/>
              </a:ext>
            </a:extLst>
          </p:cNvPr>
          <p:cNvSpPr txBox="1"/>
          <p:nvPr/>
        </p:nvSpPr>
        <p:spPr>
          <a:xfrm>
            <a:off x="961903" y="831273"/>
            <a:ext cx="89896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Exkurze Česká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televize</a:t>
            </a:r>
            <a:r>
              <a:rPr lang="cs-CZ" b="1" dirty="0">
                <a:solidFill>
                  <a:srgbClr val="0070C0"/>
                </a:solidFill>
              </a:rPr>
              <a:t>, </a:t>
            </a:r>
            <a:r>
              <a:rPr lang="cs-CZ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Letiště Václava Havla a Senát ČR</a:t>
            </a:r>
          </a:p>
          <a:p>
            <a:endParaRPr lang="cs-CZ" sz="28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C7B5338-D338-4E6C-8E31-8B25C8286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154" y="1478525"/>
            <a:ext cx="3713018" cy="278476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04B4A47-3DAC-42F1-A12F-980F44A45D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386" y="1275656"/>
            <a:ext cx="2392875" cy="31904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7BE6EF5-8AD8-4CBF-8A4F-7EB896E67F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85" y="3999015"/>
            <a:ext cx="3475512" cy="260663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A783FD7-3894-47CF-A6C0-D11C2E2C0A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967" y="3999015"/>
            <a:ext cx="3335625" cy="250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73123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2A744DC-36DF-4FDD-9ACF-BA849D90AC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4" y="3584430"/>
            <a:ext cx="3594265" cy="269569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A479D18-109F-4739-B37F-4E608EEC0E7E}"/>
              </a:ext>
            </a:extLst>
          </p:cNvPr>
          <p:cNvSpPr txBox="1"/>
          <p:nvPr/>
        </p:nvSpPr>
        <p:spPr>
          <a:xfrm>
            <a:off x="938151" y="855024"/>
            <a:ext cx="43819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Cykloturistický</a:t>
            </a:r>
            <a:r>
              <a:rPr lang="cs-CZ" dirty="0"/>
              <a:t> </a:t>
            </a:r>
            <a:r>
              <a:rPr lang="cs-CZ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kurz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3E3B4A-7062-47DD-BEAA-664742A14B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8192" y="1572978"/>
            <a:ext cx="3273570" cy="24551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63FFEEC-F174-48AC-9E3F-31CE6EB628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7807" y="3783569"/>
            <a:ext cx="2790372" cy="209277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3A36403-C08E-4829-90AD-4086B0359E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0758" y="1283649"/>
            <a:ext cx="3429000" cy="2571750"/>
          </a:xfrm>
          <a:prstGeom prst="rect">
            <a:avLst/>
          </a:prstGeom>
        </p:spPr>
      </p:pic>
      <p:sp>
        <p:nvSpPr>
          <p:cNvPr id="8" name="Rovnoramenný trojúhelník 7">
            <a:extLst>
              <a:ext uri="{FF2B5EF4-FFF2-40B4-BE49-F238E27FC236}">
                <a16:creationId xmlns:a16="http://schemas.microsoft.com/office/drawing/2014/main" id="{99C7A7E5-9AAF-439C-8422-559C91CD4776}"/>
              </a:ext>
            </a:extLst>
          </p:cNvPr>
          <p:cNvSpPr/>
          <p:nvPr/>
        </p:nvSpPr>
        <p:spPr>
          <a:xfrm rot="10800000" flipV="1">
            <a:off x="2051166" y="6280129"/>
            <a:ext cx="6537960" cy="458344"/>
          </a:xfrm>
          <a:prstGeom prst="triangle">
            <a:avLst>
              <a:gd name="adj" fmla="val 509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1747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09010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Identifikační údaje Právní akademie</a:t>
            </a:r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24" y="3706368"/>
            <a:ext cx="2092579" cy="1952276"/>
          </a:xfrm>
          <a:prstGeom prst="rect">
            <a:avLst/>
          </a:prstGeom>
          <a:noFill/>
        </p:spPr>
      </p:pic>
      <p:cxnSp>
        <p:nvCxnSpPr>
          <p:cNvPr id="6" name="Přímá spojnice 5"/>
          <p:cNvCxnSpPr/>
          <p:nvPr/>
        </p:nvCxnSpPr>
        <p:spPr>
          <a:xfrm flipV="1">
            <a:off x="320351" y="1231392"/>
            <a:ext cx="11551298" cy="1219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706438" y="1719263"/>
            <a:ext cx="10647362" cy="4632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Dr. Milady Horákové 447/60, 460 01 Liberec 7</a:t>
            </a:r>
          </a:p>
          <a:p>
            <a:pPr marL="0" indent="0">
              <a:buNone/>
            </a:pPr>
            <a:r>
              <a:rPr lang="cs-CZ" sz="2000" dirty="0"/>
              <a:t>Kontakt pro přijímací řízení: 		</a:t>
            </a:r>
            <a:r>
              <a:rPr lang="cs-CZ" sz="2000" dirty="0">
                <a:hlinkClick r:id="rId3"/>
              </a:rPr>
              <a:t>marcela.medkova@prak.cz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				    	</a:t>
            </a:r>
            <a:r>
              <a:rPr lang="cs-CZ" sz="2000" dirty="0">
                <a:hlinkClick r:id="rId4"/>
              </a:rPr>
              <a:t>katerina.honzejkova@prak.cz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Webová stránka školy:          		</a:t>
            </a:r>
            <a:r>
              <a:rPr lang="cs-CZ" sz="2000" dirty="0">
                <a:hlinkClick r:id="rId5"/>
              </a:rPr>
              <a:t>http://www.prak.cz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TELEFON: 485 131 035</a:t>
            </a:r>
          </a:p>
          <a:p>
            <a:pPr marL="0" indent="0">
              <a:buNone/>
            </a:pPr>
            <a:r>
              <a:rPr lang="cs-CZ" sz="2000" dirty="0"/>
              <a:t>Datová schránka: yfs45xx</a:t>
            </a:r>
          </a:p>
          <a:p>
            <a:pPr marL="0" indent="0">
              <a:buNone/>
            </a:pPr>
            <a:r>
              <a:rPr lang="cs-CZ" sz="2000" dirty="0"/>
              <a:t>IČO: 25025970</a:t>
            </a:r>
          </a:p>
          <a:p>
            <a:pPr marL="0" indent="0">
              <a:buNone/>
            </a:pPr>
            <a:r>
              <a:rPr lang="cs-CZ" sz="2000" dirty="0"/>
              <a:t>REDIZO: 600010546					QR kód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3977260926"/>
      </p:ext>
    </p:extLst>
  </p:cSld>
  <p:clrMapOvr>
    <a:masterClrMapping/>
  </p:clrMapOvr>
  <p:transition spd="slow" advTm="4619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Poslání školy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79175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b="1" dirty="0"/>
          </a:p>
          <a:p>
            <a:pPr marL="0" indent="0" algn="just">
              <a:buNone/>
            </a:pPr>
            <a:r>
              <a:rPr lang="cs-CZ" sz="2000" dirty="0"/>
              <a:t>„Posláním Střední školy právní -  Právní akademie je stát se uznávanou a vyhledávanou vzdělávací institucí. Škola má jasný cíl, a to vytvořit pro žáky místo vhodné pro aktivní poznávání, vybudovat u nich pozitivní vztah nejen ke všeobecnému vzdělávání, ale i k odborné přípravě potřebné pro jejich profesní život. Velký důraz klademe na budování motivace ke vzdělávání, a to nejen vysokoškolskému, ale i k celoživotnímu, a tím absolventům usnadnit profesní orientaci. Úspěšným ukončením absolventi získají určitou profesní výhodu a budou se moci snažit o zdařilou lokaci na trhu práce nebo pokračovat v dalším profesním vzdělávání.“</a:t>
            </a:r>
          </a:p>
          <a:p>
            <a:endParaRPr lang="cs-CZ" dirty="0"/>
          </a:p>
          <a:p>
            <a:endParaRPr lang="cs-CZ" dirty="0"/>
          </a:p>
        </p:txBody>
      </p:sp>
      <p:cxnSp>
        <p:nvCxnSpPr>
          <p:cNvPr id="4" name="Přímá spojnice 3"/>
          <p:cNvCxnSpPr/>
          <p:nvPr/>
        </p:nvCxnSpPr>
        <p:spPr>
          <a:xfrm flipV="1">
            <a:off x="415523" y="1304544"/>
            <a:ext cx="11551298" cy="1219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406046"/>
      </p:ext>
    </p:extLst>
  </p:cSld>
  <p:clrMapOvr>
    <a:masterClrMapping/>
  </p:clrMapOvr>
  <p:transition spd="slow" advTm="9696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284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Školní vzdělávací programy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436914"/>
            <a:ext cx="10608733" cy="4918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   Obor vzdělávání</a:t>
            </a:r>
          </a:p>
          <a:p>
            <a:r>
              <a:rPr lang="cs-CZ" sz="2000" b="1" dirty="0"/>
              <a:t>Kód oboru: 68-43-M/01	           	Název oboru:   Veřejnosprávní činnost </a:t>
            </a: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    Školní vzdělávací program I   	Právní činnost se zaměřením sociálním</a:t>
            </a:r>
            <a:endParaRPr lang="cs-CZ" sz="2000" dirty="0"/>
          </a:p>
          <a:p>
            <a:endParaRPr lang="cs-CZ" sz="2000" dirty="0"/>
          </a:p>
          <a:p>
            <a:r>
              <a:rPr lang="cs-CZ" sz="2000" b="1" dirty="0"/>
              <a:t>Kód oboru: 68-43-M/01	           	Název oboru:   Veřejnosprávní činnost </a:t>
            </a: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    Školní vzdělávací program II   	Právní činnost se zaměřením na mezinárodní vztahy</a:t>
            </a:r>
            <a:endParaRPr lang="cs-CZ" sz="2000" dirty="0"/>
          </a:p>
          <a:p>
            <a:endParaRPr lang="cs-CZ" sz="2000" dirty="0"/>
          </a:p>
          <a:p>
            <a:r>
              <a:rPr lang="cs-CZ" sz="2000" b="1" dirty="0"/>
              <a:t>Kód oboru: 68-43-M/01	         	Název oboru:   Veřejnosprávní činnost </a:t>
            </a:r>
          </a:p>
          <a:p>
            <a:pPr marL="0" indent="0">
              <a:buNone/>
            </a:pPr>
            <a:r>
              <a:rPr lang="cs-CZ" sz="2000" b="1" dirty="0"/>
              <a:t>    Školní vzdělávací program III	Právní činnost se zaměřením na hospodářskou kriminalitu</a:t>
            </a:r>
          </a:p>
        </p:txBody>
      </p:sp>
      <p:cxnSp>
        <p:nvCxnSpPr>
          <p:cNvPr id="4" name="Přímá spojnice 3"/>
          <p:cNvCxnSpPr/>
          <p:nvPr/>
        </p:nvCxnSpPr>
        <p:spPr>
          <a:xfrm flipV="1">
            <a:off x="320351" y="1109347"/>
            <a:ext cx="11551298" cy="1219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481448"/>
      </p:ext>
    </p:extLst>
  </p:cSld>
  <p:clrMapOvr>
    <a:masterClrMapping/>
  </p:clrMapOvr>
  <p:transition spd="slow" advTm="10576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284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Doplňující informace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0351" y="2021159"/>
            <a:ext cx="11551298" cy="3858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Délka a forma studia</a:t>
            </a:r>
            <a:r>
              <a:rPr lang="cs-CZ" sz="2000" dirty="0"/>
              <a:t>	4 roky, denní studium, zakončeno maturitní zkouškou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Ubytování</a:t>
            </a:r>
            <a:r>
              <a:rPr lang="cs-CZ" sz="2000" dirty="0"/>
              <a:t>	                zajišťováno ve státním domově mládeže včetně snídaní a večeří</a:t>
            </a:r>
          </a:p>
          <a:p>
            <a:pPr marL="0" indent="0">
              <a:buNone/>
            </a:pPr>
            <a:r>
              <a:rPr lang="cs-CZ" sz="2000" dirty="0"/>
              <a:t>	               		</a:t>
            </a:r>
            <a:r>
              <a:rPr lang="cs-CZ" sz="1600" b="0" i="0" u="sng" dirty="0">
                <a:solidFill>
                  <a:srgbClr val="294A70"/>
                </a:solidFill>
                <a:effectLst/>
                <a:latin typeface="Open Sans" panose="020B0606030504020204" pitchFamily="34" charset="0"/>
                <a:hlinkClick r:id="rId2"/>
              </a:rPr>
              <a:t>Domovy mládeže – Střední zdravotnická škola a Vyšší odborná škola zdravotnická Liberec</a:t>
            </a:r>
            <a:r>
              <a:rPr lang="cs-CZ" sz="16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 </a:t>
            </a:r>
            <a:br>
              <a:rPr lang="cs-CZ" sz="14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</a:br>
            <a:r>
              <a:rPr lang="cs-CZ" sz="14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			</a:t>
            </a:r>
            <a:r>
              <a:rPr lang="cs-CZ" sz="16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(libereckazdravka.cz)</a:t>
            </a:r>
            <a:endParaRPr lang="cs-CZ" sz="2400" dirty="0"/>
          </a:p>
          <a:p>
            <a:pPr marL="0" indent="0">
              <a:buNone/>
            </a:pPr>
            <a:br>
              <a:rPr lang="cs-CZ" sz="2000" b="1" dirty="0"/>
            </a:br>
            <a:r>
              <a:rPr lang="cs-CZ" sz="2000" b="1" dirty="0"/>
              <a:t>Stravování</a:t>
            </a:r>
            <a:r>
              <a:rPr lang="cs-CZ" sz="2000" dirty="0"/>
              <a:t>	            	oběd v budově školy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Školné rok 2024/2025 </a:t>
            </a:r>
            <a:r>
              <a:rPr lang="cs-CZ" sz="2000" dirty="0"/>
              <a:t>	hrazeno žákem ve výši 17.000 Kč za školní rok</a:t>
            </a:r>
          </a:p>
          <a:p>
            <a:pPr marL="0" indent="0">
              <a:buNone/>
            </a:pPr>
            <a:endParaRPr lang="cs-CZ" sz="4800" dirty="0"/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4" name="Přímá spojnice 3"/>
          <p:cNvCxnSpPr/>
          <p:nvPr/>
        </p:nvCxnSpPr>
        <p:spPr>
          <a:xfrm flipV="1">
            <a:off x="320351" y="1109347"/>
            <a:ext cx="11551298" cy="1219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754027"/>
      </p:ext>
    </p:extLst>
  </p:cSld>
  <p:clrMapOvr>
    <a:masterClrMapping/>
  </p:clrMapOvr>
  <p:transition spd="slow" advTm="10576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Přijímací řízení - přihlášky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79175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cs-CZ" b="1" dirty="0"/>
          </a:p>
          <a:p>
            <a:pPr marL="0" indent="0" algn="just">
              <a:buNone/>
            </a:pPr>
            <a:r>
              <a:rPr lang="cs-CZ" sz="2000" b="1" dirty="0"/>
              <a:t>Přihlášky </a:t>
            </a:r>
            <a:r>
              <a:rPr lang="cs-CZ" sz="2000" dirty="0"/>
              <a:t>je nutné zaslat na střední školu do 20. února 2024 (pokud bude přijata novela zákona), na přihlášce je možné uvést dva školní vzdělávací programy (ŠVP) s tím, že se číselně označí pořadí preferovaného ŠVP.</a:t>
            </a:r>
          </a:p>
          <a:p>
            <a:pPr marL="0" indent="0">
              <a:buNone/>
            </a:pPr>
            <a:r>
              <a:rPr lang="cs-CZ" sz="2000" dirty="0"/>
              <a:t>Lékařské potvrzení škola nevyžaduje.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Přihláška ke studiu - </a:t>
            </a:r>
            <a:r>
              <a:rPr lang="cs-CZ" sz="2000" dirty="0"/>
              <a:t>bude upřesněno v lednu 2024.</a:t>
            </a:r>
          </a:p>
          <a:p>
            <a:endParaRPr lang="cs-CZ" dirty="0"/>
          </a:p>
        </p:txBody>
      </p:sp>
      <p:cxnSp>
        <p:nvCxnSpPr>
          <p:cNvPr id="4" name="Přímá spojnice 3"/>
          <p:cNvCxnSpPr/>
          <p:nvPr/>
        </p:nvCxnSpPr>
        <p:spPr>
          <a:xfrm flipV="1">
            <a:off x="415523" y="1304544"/>
            <a:ext cx="11551298" cy="1219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191446"/>
      </p:ext>
    </p:extLst>
  </p:cSld>
  <p:clrMapOvr>
    <a:masterClrMapping/>
  </p:clrMapOvr>
  <p:transition spd="slow" advTm="9696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Cizí jazyky a výsledky maturitních zkoušek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316479"/>
            <a:ext cx="10515600" cy="38604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b="1" dirty="0"/>
              <a:t>Cizí jazyky</a:t>
            </a:r>
            <a:r>
              <a:rPr lang="cs-CZ" sz="2000" dirty="0"/>
              <a:t>	 1. cizí jazyk </a:t>
            </a:r>
            <a:r>
              <a:rPr lang="cs-CZ" sz="2000" u="sng" dirty="0"/>
              <a:t>anglický</a:t>
            </a: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	            	 </a:t>
            </a:r>
            <a:r>
              <a:rPr lang="cs-CZ" sz="2000" dirty="0"/>
              <a:t>2. cizí jazyk </a:t>
            </a:r>
            <a:r>
              <a:rPr lang="cs-CZ" sz="2000" u="sng" dirty="0"/>
              <a:t>německý, pro ŠVP I. volitelný jazyk německý nebo ruský</a:t>
            </a: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 </a:t>
            </a: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Výsledky maturit	</a:t>
            </a:r>
            <a:r>
              <a:rPr lang="cs-CZ" sz="2000" b="1" u="sng" dirty="0">
                <a:hlinkClick r:id="rId2"/>
              </a:rPr>
              <a:t>http://www.prak.cz/vysledky-maturitni-zkousky/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 </a:t>
            </a:r>
          </a:p>
          <a:p>
            <a:pPr marL="0" indent="0">
              <a:buNone/>
            </a:pPr>
            <a:r>
              <a:rPr lang="cs-CZ" sz="2000" dirty="0"/>
              <a:t>Řada absolventů pokračuje ve studiu na vysokých školách, zejména na právnických, pedagogických, ekonomických fakultách, na fakultách zaměřených na sociální práci, speciální pedagogiku, volnočasové aktivity,  sportovní management aj., viz příklady uplatnění </a:t>
            </a:r>
            <a:r>
              <a:rPr lang="cs-CZ" sz="2000" u="sng" dirty="0">
                <a:hlinkClick r:id="rId3"/>
              </a:rPr>
              <a:t>http://www.prak.cz/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b="1" dirty="0"/>
              <a:t> 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 </a:t>
            </a:r>
          </a:p>
        </p:txBody>
      </p:sp>
      <p:cxnSp>
        <p:nvCxnSpPr>
          <p:cNvPr id="4" name="Přímá spojnice 3"/>
          <p:cNvCxnSpPr/>
          <p:nvPr/>
        </p:nvCxnSpPr>
        <p:spPr>
          <a:xfrm flipV="1">
            <a:off x="320351" y="1301683"/>
            <a:ext cx="11551298" cy="1219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090637"/>
      </p:ext>
    </p:extLst>
  </p:cSld>
  <p:clrMapOvr>
    <a:masterClrMapping/>
  </p:clrMapOvr>
  <p:transition spd="slow" advTm="9628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>
                <a:solidFill>
                  <a:srgbClr val="0070C0"/>
                </a:solidFill>
              </a:rPr>
              <a:t>Dny </a:t>
            </a:r>
            <a:r>
              <a:rPr lang="cs-CZ" b="1" dirty="0">
                <a:solidFill>
                  <a:srgbClr val="0070C0"/>
                </a:solidFill>
              </a:rPr>
              <a:t>otevřených dveří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5736" y="2096213"/>
            <a:ext cx="10515600" cy="3791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 </a:t>
            </a:r>
            <a:endParaRPr lang="cs-CZ" b="1" dirty="0"/>
          </a:p>
          <a:p>
            <a:pPr marL="0" indent="0" algn="ctr">
              <a:buNone/>
            </a:pPr>
            <a:r>
              <a:rPr lang="cs-CZ" b="1" dirty="0"/>
              <a:t>14. PROSINCE 2023 od 9,00 do 16,00 HODIN </a:t>
            </a:r>
          </a:p>
          <a:p>
            <a:pPr marL="0" indent="0" algn="ctr">
              <a:buNone/>
            </a:pPr>
            <a:r>
              <a:rPr lang="cs-CZ" b="1" dirty="0"/>
              <a:t>15. ÚNORA 2024 od 09,00 do 16,00 HODIN</a:t>
            </a:r>
            <a:endParaRPr lang="cs-CZ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sz="2000" b="1" dirty="0"/>
              <a:t>Po telefonické domluvě lze školu navštívit mimo den otevřených dveří.</a:t>
            </a:r>
            <a:endParaRPr lang="cs-CZ" sz="2000" dirty="0"/>
          </a:p>
          <a:p>
            <a:pPr marL="0" indent="0" algn="ctr">
              <a:buNone/>
            </a:pPr>
            <a:r>
              <a:rPr lang="cs-CZ" sz="2000" dirty="0"/>
              <a:t>Uskutečnění dne otevřených dveří však záleží na epidemiologické vyhlášené situaci.</a:t>
            </a:r>
          </a:p>
          <a:p>
            <a:pPr marL="0" indent="0" algn="ctr">
              <a:buNone/>
            </a:pPr>
            <a:endParaRPr lang="cs-CZ" dirty="0"/>
          </a:p>
        </p:txBody>
      </p:sp>
      <p:sp>
        <p:nvSpPr>
          <p:cNvPr id="4" name="Rovnoramenný trojúhelník 3"/>
          <p:cNvSpPr/>
          <p:nvPr/>
        </p:nvSpPr>
        <p:spPr>
          <a:xfrm flipV="1">
            <a:off x="1877568" y="1461516"/>
            <a:ext cx="8631936" cy="458344"/>
          </a:xfrm>
          <a:prstGeom prst="triangle">
            <a:avLst>
              <a:gd name="adj" fmla="val 509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4993793"/>
      </p:ext>
    </p:extLst>
  </p:cSld>
  <p:clrMapOvr>
    <a:masterClrMapping/>
  </p:clrMapOvr>
  <p:transition spd="slow" advTm="4554">
    <p:wipe/>
  </p:transition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5633</TotalTime>
  <Words>1089</Words>
  <Application>Microsoft Office PowerPoint</Application>
  <PresentationFormat>Širokoúhlá obrazovka</PresentationFormat>
  <Paragraphs>122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5" baseType="lpstr">
      <vt:lpstr>Arial</vt:lpstr>
      <vt:lpstr>Barlow-Bold</vt:lpstr>
      <vt:lpstr>Calibri</vt:lpstr>
      <vt:lpstr>Calibri Light</vt:lpstr>
      <vt:lpstr>Open Sans</vt:lpstr>
      <vt:lpstr>Times New Roman</vt:lpstr>
      <vt:lpstr>Wingdings</vt:lpstr>
      <vt:lpstr>Motiv Office</vt:lpstr>
      <vt:lpstr>Prezentace aplikace PowerPoint</vt:lpstr>
      <vt:lpstr>Budova školy Právní akademie</vt:lpstr>
      <vt:lpstr>Identifikační údaje Právní akademie</vt:lpstr>
      <vt:lpstr>Poslání školy</vt:lpstr>
      <vt:lpstr>Školní vzdělávací programy</vt:lpstr>
      <vt:lpstr>Doplňující informace</vt:lpstr>
      <vt:lpstr>Přijímací řízení - přihlášky</vt:lpstr>
      <vt:lpstr>Cizí jazyky a výsledky maturitních zkoušek</vt:lpstr>
      <vt:lpstr>Dny otevřených dveří</vt:lpstr>
      <vt:lpstr>Spolupráce školy s institucemi</vt:lpstr>
      <vt:lpstr>Příklady přednášek a odborných exkurzí</vt:lpstr>
      <vt:lpstr>Projekty</vt:lpstr>
      <vt:lpstr>Naši žáci v Evropském parlamentu</vt:lpstr>
      <vt:lpstr>Štrasburk</vt:lpstr>
      <vt:lpstr>Prostory školy a třídy</vt:lpstr>
      <vt:lpstr>Prezentace aplikace PowerPoint</vt:lpstr>
      <vt:lpstr>Prezentace aplikace PowerPoint</vt:lpstr>
      <vt:lpstr>Prezentace aplikace PowerPoint</vt:lpstr>
      <vt:lpstr> </vt:lpstr>
      <vt:lpstr>Obrovský úspěch našich žáků ve školním roce 2022/2023, kteří se zúčastnili celostátní soutěže ve Finanční gramotnosti. Získali                     5. místo, gratulujeme .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josef.honzejk</dc:creator>
  <cp:lastModifiedBy>Kateřina Honzejková</cp:lastModifiedBy>
  <cp:revision>94</cp:revision>
  <dcterms:created xsi:type="dcterms:W3CDTF">2020-10-09T05:31:54Z</dcterms:created>
  <dcterms:modified xsi:type="dcterms:W3CDTF">2023-10-12T07:35:16Z</dcterms:modified>
</cp:coreProperties>
</file>